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85"/>
  </p:notesMasterIdLst>
  <p:sldIdLst>
    <p:sldId id="256" r:id="rId3"/>
    <p:sldId id="259" r:id="rId4"/>
    <p:sldId id="260" r:id="rId5"/>
    <p:sldId id="347" r:id="rId6"/>
    <p:sldId id="349" r:id="rId7"/>
    <p:sldId id="346" r:id="rId8"/>
    <p:sldId id="350" r:id="rId9"/>
    <p:sldId id="263" r:id="rId10"/>
    <p:sldId id="323" r:id="rId11"/>
    <p:sldId id="324" r:id="rId12"/>
    <p:sldId id="343" r:id="rId13"/>
    <p:sldId id="331" r:id="rId14"/>
    <p:sldId id="284" r:id="rId15"/>
    <p:sldId id="270" r:id="rId16"/>
    <p:sldId id="289" r:id="rId17"/>
    <p:sldId id="286" r:id="rId18"/>
    <p:sldId id="340" r:id="rId19"/>
    <p:sldId id="339" r:id="rId20"/>
    <p:sldId id="345" r:id="rId21"/>
    <p:sldId id="355" r:id="rId22"/>
    <p:sldId id="264" r:id="rId23"/>
    <p:sldId id="356" r:id="rId24"/>
    <p:sldId id="269" r:id="rId25"/>
    <p:sldId id="357" r:id="rId26"/>
    <p:sldId id="358" r:id="rId27"/>
    <p:sldId id="261" r:id="rId28"/>
    <p:sldId id="274" r:id="rId29"/>
    <p:sldId id="348" r:id="rId30"/>
    <p:sldId id="359" r:id="rId31"/>
    <p:sldId id="268" r:id="rId32"/>
    <p:sldId id="351" r:id="rId33"/>
    <p:sldId id="271" r:id="rId34"/>
    <p:sldId id="265" r:id="rId35"/>
    <p:sldId id="267" r:id="rId36"/>
    <p:sldId id="352" r:id="rId37"/>
    <p:sldId id="272" r:id="rId38"/>
    <p:sldId id="273" r:id="rId39"/>
    <p:sldId id="288" r:id="rId40"/>
    <p:sldId id="619" r:id="rId41"/>
    <p:sldId id="630" r:id="rId42"/>
    <p:sldId id="724" r:id="rId43"/>
    <p:sldId id="725" r:id="rId44"/>
    <p:sldId id="726" r:id="rId45"/>
    <p:sldId id="727" r:id="rId46"/>
    <p:sldId id="728" r:id="rId47"/>
    <p:sldId id="729" r:id="rId48"/>
    <p:sldId id="765" r:id="rId49"/>
    <p:sldId id="730" r:id="rId50"/>
    <p:sldId id="731" r:id="rId51"/>
    <p:sldId id="732" r:id="rId52"/>
    <p:sldId id="733" r:id="rId53"/>
    <p:sldId id="734" r:id="rId54"/>
    <p:sldId id="735" r:id="rId55"/>
    <p:sldId id="736" r:id="rId56"/>
    <p:sldId id="737" r:id="rId57"/>
    <p:sldId id="738" r:id="rId58"/>
    <p:sldId id="739" r:id="rId59"/>
    <p:sldId id="740" r:id="rId60"/>
    <p:sldId id="741" r:id="rId61"/>
    <p:sldId id="742" r:id="rId62"/>
    <p:sldId id="743" r:id="rId63"/>
    <p:sldId id="744" r:id="rId64"/>
    <p:sldId id="745" r:id="rId65"/>
    <p:sldId id="746" r:id="rId66"/>
    <p:sldId id="747" r:id="rId67"/>
    <p:sldId id="748" r:id="rId68"/>
    <p:sldId id="749" r:id="rId69"/>
    <p:sldId id="750" r:id="rId70"/>
    <p:sldId id="751" r:id="rId71"/>
    <p:sldId id="752" r:id="rId72"/>
    <p:sldId id="753" r:id="rId73"/>
    <p:sldId id="754" r:id="rId74"/>
    <p:sldId id="755" r:id="rId75"/>
    <p:sldId id="756" r:id="rId76"/>
    <p:sldId id="757" r:id="rId77"/>
    <p:sldId id="758" r:id="rId78"/>
    <p:sldId id="759" r:id="rId79"/>
    <p:sldId id="760" r:id="rId80"/>
    <p:sldId id="761" r:id="rId81"/>
    <p:sldId id="762" r:id="rId82"/>
    <p:sldId id="763" r:id="rId83"/>
    <p:sldId id="764" r:id="rId8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FF9393"/>
    <a:srgbClr val="7B0000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113" d="100"/>
          <a:sy n="113" d="100"/>
        </p:scale>
        <p:origin x="17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2020-04-07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9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7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2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9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6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6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8E8F-4614-4B36-9AEC-FF74CA524B3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2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4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70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1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3" name="Picture 2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4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8" name="Picture 17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85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안드로이드(4판)_표지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71" y="1652788"/>
            <a:ext cx="5896429" cy="4878640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안드로이드(4판)_표지-제모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333829"/>
            <a:ext cx="629412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0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721410" y="293338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3" y="2612570"/>
            <a:ext cx="5112917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6" name="Picture 15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7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0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2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4" name="Picture 23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4" name="Picture 23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3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7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3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31" name="Picture 30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4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4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/>
            </a:br>
            <a:r>
              <a:rPr lang="en-US" altLang="ko-KR"/>
              <a:t>03</a:t>
            </a:r>
            <a:endParaRPr lang="en-US" altLang="ko-KR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버튼별로 기능 수행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Pocket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OK </a:t>
            </a:r>
            <a:r>
              <a:rPr lang="ko-KR" altLang="en-US" sz="1050" dirty="0">
                <a:latin typeface="+mj-lt"/>
              </a:rPr>
              <a:t>버튼 수행 함수 호출</a:t>
            </a:r>
            <a:endParaRPr lang="en-US" altLang="ko-KR" sz="1050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Hand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 수행 함수 호출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Use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 수행 함수 호출</a:t>
            </a:r>
            <a:endParaRPr lang="en-US" altLang="ko-KR" dirty="0">
              <a:latin typeface="+mj-lt"/>
            </a:endParaRPr>
          </a:p>
          <a:p>
            <a:pPr lvl="3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  <a:p>
            <a:pPr marL="685800" lvl="2" indent="0">
              <a:buNone/>
            </a:pPr>
            <a:endParaRPr lang="en-US" altLang="ko-KR" dirty="0">
              <a:latin typeface="+mj-lt"/>
            </a:endParaRPr>
          </a:p>
          <a:p>
            <a:pPr lvl="3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2"/>
            <a:endParaRPr lang="en-US" altLang="ko-KR" dirty="0">
              <a:latin typeface="+mj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EF2A8E-155E-4D2A-8AC2-32F7DBE8FAA9}"/>
              </a:ext>
            </a:extLst>
          </p:cNvPr>
          <p:cNvSpPr/>
          <p:nvPr/>
        </p:nvSpPr>
        <p:spPr>
          <a:xfrm>
            <a:off x="3139056" y="16074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FF11DBD-AD21-4642-B0FF-A74D87E2D715}"/>
              </a:ext>
            </a:extLst>
          </p:cNvPr>
          <p:cNvSpPr/>
          <p:nvPr/>
        </p:nvSpPr>
        <p:spPr>
          <a:xfrm>
            <a:off x="3047993" y="20878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D98343-48D2-4DC1-AA80-7A892C2E31F4}"/>
              </a:ext>
            </a:extLst>
          </p:cNvPr>
          <p:cNvSpPr/>
          <p:nvPr/>
        </p:nvSpPr>
        <p:spPr>
          <a:xfrm>
            <a:off x="2856078" y="255169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3315CC-A9F4-41F9-A224-638BFE454209}"/>
              </a:ext>
            </a:extLst>
          </p:cNvPr>
          <p:cNvGrpSpPr/>
          <p:nvPr/>
        </p:nvGrpSpPr>
        <p:grpSpPr>
          <a:xfrm>
            <a:off x="820828" y="3212376"/>
            <a:ext cx="7301569" cy="3098889"/>
            <a:chOff x="4249879" y="3284984"/>
            <a:chExt cx="4628114" cy="29548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FE3879-1930-4049-8029-CB209DC85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879" y="3284984"/>
              <a:ext cx="4628114" cy="29548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74E93D-BDAF-49F0-8F00-0ACBBF3CF613}"/>
                </a:ext>
              </a:extLst>
            </p:cNvPr>
            <p:cNvSpPr/>
            <p:nvPr/>
          </p:nvSpPr>
          <p:spPr>
            <a:xfrm>
              <a:off x="4930263" y="3957207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840D900-6AF4-4E93-BEA9-07598D1F1F7C}"/>
                </a:ext>
              </a:extLst>
            </p:cNvPr>
            <p:cNvSpPr/>
            <p:nvPr/>
          </p:nvSpPr>
          <p:spPr>
            <a:xfrm>
              <a:off x="4652999" y="410742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149400E-98D0-42E7-ABAC-6A84487E14A5}"/>
                </a:ext>
              </a:extLst>
            </p:cNvPr>
            <p:cNvSpPr/>
            <p:nvPr/>
          </p:nvSpPr>
          <p:spPr>
            <a:xfrm>
              <a:off x="4652999" y="474878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4C1BC1A-8A45-4974-9EA6-F10D6D3EE5CA}"/>
                </a:ext>
              </a:extLst>
            </p:cNvPr>
            <p:cNvSpPr/>
            <p:nvPr/>
          </p:nvSpPr>
          <p:spPr>
            <a:xfrm>
              <a:off x="4649224" y="5403258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CFE967-6AF6-4515-B315-6B330C3CF133}"/>
                </a:ext>
              </a:extLst>
            </p:cNvPr>
            <p:cNvSpPr/>
            <p:nvPr/>
          </p:nvSpPr>
          <p:spPr>
            <a:xfrm>
              <a:off x="4930263" y="4598568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534F9B-BD5E-49CA-AE6C-C69A2F2442C8}"/>
                </a:ext>
              </a:extLst>
            </p:cNvPr>
            <p:cNvSpPr/>
            <p:nvPr/>
          </p:nvSpPr>
          <p:spPr>
            <a:xfrm>
              <a:off x="4926487" y="5255807"/>
              <a:ext cx="1701053" cy="482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</p:grpSp>
    </p:spTree>
    <p:extLst>
      <p:ext uri="{BB962C8B-B14F-4D97-AF65-F5344CB8AC3E}">
        <p14:creationId xmlns:p14="http://schemas.microsoft.com/office/powerpoint/2010/main" val="268765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86A51-CC86-CF4B-BF50-B75D42B0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kumimoji="1" lang="ko-Kore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B1405-BE85-8E4E-BF19-3C7D0DB2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Control_OK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상태 버튼 클릭 시 호출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OK </a:t>
            </a:r>
            <a:r>
              <a:rPr lang="ko-KR" altLang="en-US" dirty="0">
                <a:latin typeface="+mj-lt"/>
              </a:rPr>
              <a:t>버튼의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OK_Processor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호출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OK_Processor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Intent</a:t>
            </a:r>
            <a:r>
              <a:rPr lang="ko-KR" altLang="en-US" dirty="0">
                <a:latin typeface="+mj-lt"/>
              </a:rPr>
              <a:t> 객체에 데이터 저장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공통된 데이터 저장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클릭한 버튼의 고유 데이터 저장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데이터 저장 후 네 번째 화면 호출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FED26A-A20E-8147-832C-2F0205BD1323}"/>
              </a:ext>
            </a:extLst>
          </p:cNvPr>
          <p:cNvSpPr/>
          <p:nvPr/>
        </p:nvSpPr>
        <p:spPr>
          <a:xfrm>
            <a:off x="3059832" y="309055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98727B2-262E-6C4B-AC52-C6DB1043FD04}"/>
              </a:ext>
            </a:extLst>
          </p:cNvPr>
          <p:cNvSpPr/>
          <p:nvPr/>
        </p:nvSpPr>
        <p:spPr>
          <a:xfrm>
            <a:off x="4192905" y="336579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FABA37E-A83B-AE42-963F-2ED52FDD4C05}"/>
              </a:ext>
            </a:extLst>
          </p:cNvPr>
          <p:cNvSpPr/>
          <p:nvPr/>
        </p:nvSpPr>
        <p:spPr>
          <a:xfrm>
            <a:off x="3563888" y="191510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A9188D-8436-C34C-AB2F-92586783C60E}"/>
              </a:ext>
            </a:extLst>
          </p:cNvPr>
          <p:cNvSpPr/>
          <p:nvPr/>
        </p:nvSpPr>
        <p:spPr>
          <a:xfrm>
            <a:off x="4283968" y="365569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712384-5CCC-4E23-A3A2-4798C28B5175}"/>
              </a:ext>
            </a:extLst>
          </p:cNvPr>
          <p:cNvGrpSpPr/>
          <p:nvPr/>
        </p:nvGrpSpPr>
        <p:grpSpPr>
          <a:xfrm>
            <a:off x="4803917" y="1052737"/>
            <a:ext cx="4181333" cy="5112568"/>
            <a:chOff x="5153107" y="1939076"/>
            <a:chExt cx="2873827" cy="37502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1B5E42-621D-0145-AFCF-70364639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4151" y="1939076"/>
              <a:ext cx="2289156" cy="100042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B36CFF-10D9-0C41-866E-1D79C66794EC}"/>
                </a:ext>
              </a:extLst>
            </p:cNvPr>
            <p:cNvGrpSpPr/>
            <p:nvPr/>
          </p:nvGrpSpPr>
          <p:grpSpPr>
            <a:xfrm>
              <a:off x="5373816" y="2997136"/>
              <a:ext cx="2653118" cy="2692229"/>
              <a:chOff x="6976870" y="1101195"/>
              <a:chExt cx="4825841" cy="489698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B4B5AEE-531D-ED4E-A173-D626EF67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049" y="1101195"/>
                <a:ext cx="4724942" cy="4896982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2C9C32-67CD-8D45-9DB1-FC441B0609DD}"/>
                  </a:ext>
                </a:extLst>
              </p:cNvPr>
              <p:cNvSpPr/>
              <p:nvPr/>
            </p:nvSpPr>
            <p:spPr>
              <a:xfrm>
                <a:off x="6976872" y="1310876"/>
                <a:ext cx="4825839" cy="14125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AB55122-1B9B-7E4B-97C5-CA4A58634435}"/>
                  </a:ext>
                </a:extLst>
              </p:cNvPr>
              <p:cNvSpPr/>
              <p:nvPr/>
            </p:nvSpPr>
            <p:spPr>
              <a:xfrm>
                <a:off x="6976871" y="2852552"/>
                <a:ext cx="4825839" cy="27710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A63CC60-BCD3-5445-B04E-49F2CBE39650}"/>
                  </a:ext>
                </a:extLst>
              </p:cNvPr>
              <p:cNvSpPr/>
              <p:nvPr/>
            </p:nvSpPr>
            <p:spPr>
              <a:xfrm>
                <a:off x="6976870" y="5623560"/>
                <a:ext cx="4825840" cy="21555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+mj-lt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710526-CCD6-D04A-AFDB-ED4FCCAF786A}"/>
                </a:ext>
              </a:extLst>
            </p:cNvPr>
            <p:cNvSpPr/>
            <p:nvPr/>
          </p:nvSpPr>
          <p:spPr>
            <a:xfrm>
              <a:off x="5866683" y="2513304"/>
              <a:ext cx="1002033" cy="104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AB7DB2-006B-474B-99C1-09E36B343CEA}"/>
                </a:ext>
              </a:extLst>
            </p:cNvPr>
            <p:cNvSpPr/>
            <p:nvPr/>
          </p:nvSpPr>
          <p:spPr>
            <a:xfrm>
              <a:off x="5153107" y="3098401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>
                  <a:latin typeface="+mj-lt"/>
                </a:rPr>
                <a:t>2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B8C07E5-3383-DE4D-B02B-3513DA71C140}"/>
                </a:ext>
              </a:extLst>
            </p:cNvPr>
            <p:cNvSpPr/>
            <p:nvPr/>
          </p:nvSpPr>
          <p:spPr>
            <a:xfrm>
              <a:off x="5153107" y="3959984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>
                  <a:latin typeface="+mj-lt"/>
                </a:rPr>
                <a:t>3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CE385D9-5518-814F-BCA1-9A30E57992EA}"/>
                </a:ext>
              </a:extLst>
            </p:cNvPr>
            <p:cNvSpPr/>
            <p:nvPr/>
          </p:nvSpPr>
          <p:spPr>
            <a:xfrm>
              <a:off x="5153107" y="541978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latin typeface="+mj-lt"/>
                </a:rPr>
                <a:t>4</a:t>
              </a:r>
              <a:endParaRPr kumimoji="1" lang="ko-Kore-KR" altLang="en-US" sz="1200" b="1" dirty="0"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5918D9-08A4-5C41-AAF8-E2A9BD1A83EF}"/>
                </a:ext>
              </a:extLst>
            </p:cNvPr>
            <p:cNvSpPr/>
            <p:nvPr/>
          </p:nvSpPr>
          <p:spPr>
            <a:xfrm>
              <a:off x="5544355" y="2502610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>
                  <a:latin typeface="+mj-lt"/>
                </a:rPr>
                <a:t>1</a:t>
              </a:r>
              <a:endParaRPr kumimoji="1" lang="ko-Kore-KR" altLang="en-US" sz="1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93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954065" cy="5400600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센서 측정 화면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센서 측정에 대한 버튼 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센서 측정 시작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센서 측정 정지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내부 저장소에 파일 생성</a:t>
            </a:r>
            <a:endParaRPr lang="en-US" altLang="ko-KR" dirty="0">
              <a:latin typeface="+mn-lt"/>
            </a:endParaRPr>
          </a:p>
          <a:p>
            <a:pPr lvl="3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상태 선택 화면에서 입력한 측정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횟수 만큼 측정</a:t>
            </a:r>
            <a:endParaRPr lang="en-US" altLang="ko-KR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2499769" y="1592797"/>
            <a:ext cx="156026" cy="246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3D7C3-C171-47FB-9407-A80AE196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46" y="1691292"/>
            <a:ext cx="3049147" cy="38534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4E2594-479D-436F-967D-B521E47D5001}"/>
              </a:ext>
            </a:extLst>
          </p:cNvPr>
          <p:cNvSpPr/>
          <p:nvPr/>
        </p:nvSpPr>
        <p:spPr>
          <a:xfrm>
            <a:off x="5370656" y="5200649"/>
            <a:ext cx="3180783" cy="168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824833-F81A-4B6C-AEF9-70720694AC59}"/>
              </a:ext>
            </a:extLst>
          </p:cNvPr>
          <p:cNvSpPr/>
          <p:nvPr/>
        </p:nvSpPr>
        <p:spPr>
          <a:xfrm>
            <a:off x="3203848" y="138841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79D209-60F4-42CF-8F61-12F33B5B0B91}"/>
              </a:ext>
            </a:extLst>
          </p:cNvPr>
          <p:cNvSpPr/>
          <p:nvPr/>
        </p:nvSpPr>
        <p:spPr>
          <a:xfrm>
            <a:off x="5129685" y="519363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BE1423-59B9-4C97-A87D-BBE93348DE20}"/>
              </a:ext>
            </a:extLst>
          </p:cNvPr>
          <p:cNvSpPr/>
          <p:nvPr/>
        </p:nvSpPr>
        <p:spPr>
          <a:xfrm>
            <a:off x="5129685" y="262788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63D832-122C-43D5-A61D-36EC908926D2}"/>
              </a:ext>
            </a:extLst>
          </p:cNvPr>
          <p:cNvSpPr/>
          <p:nvPr/>
        </p:nvSpPr>
        <p:spPr>
          <a:xfrm>
            <a:off x="1619672" y="358996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370656" y="2558034"/>
            <a:ext cx="3180783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8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450009" cy="54006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UI </a:t>
            </a:r>
            <a:r>
              <a:rPr lang="ko-KR" altLang="en-US" dirty="0">
                <a:latin typeface="+mj-lt"/>
              </a:rPr>
              <a:t>화면 구성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변수 선언</a:t>
            </a:r>
          </a:p>
          <a:p>
            <a:pPr lvl="2"/>
            <a:r>
              <a:rPr lang="ko-KR" altLang="en-US" dirty="0">
                <a:latin typeface="+mj-lt"/>
              </a:rPr>
              <a:t>센서 값 출력 및 </a:t>
            </a:r>
            <a:r>
              <a:rPr lang="ko-KR" altLang="en-US" dirty="0" err="1">
                <a:latin typeface="+mj-lt"/>
              </a:rPr>
              <a:t>카운팅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 err="1">
                <a:latin typeface="+mj-lt"/>
              </a:rPr>
              <a:t>TextView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시작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정지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파일 생성 버튼</a:t>
            </a:r>
            <a:endParaRPr lang="en-US" altLang="ko-KR" dirty="0">
              <a:latin typeface="+mj-lt"/>
            </a:endParaRPr>
          </a:p>
          <a:p>
            <a:pPr lvl="2"/>
            <a:endParaRPr lang="ko-KR" altLang="en-US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구성요소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OnCreate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함수에서 수행 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화면 구성 요소 변수들과 레이아웃 매칭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버튼 변수들에 대한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버튼의 동작을 수행할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ko-KR" altLang="en-US" dirty="0">
                <a:latin typeface="+mj-lt"/>
              </a:rPr>
              <a:t> 등록</a:t>
            </a:r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7DDDBF-CBE1-48BA-B3B6-41FAFC3FCCD2}"/>
              </a:ext>
            </a:extLst>
          </p:cNvPr>
          <p:cNvSpPr/>
          <p:nvPr/>
        </p:nvSpPr>
        <p:spPr>
          <a:xfrm>
            <a:off x="672354" y="4528301"/>
            <a:ext cx="130612" cy="155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B897201-2CBF-DF46-B841-AD47BB326DC2}"/>
              </a:ext>
            </a:extLst>
          </p:cNvPr>
          <p:cNvSpPr/>
          <p:nvPr/>
        </p:nvSpPr>
        <p:spPr>
          <a:xfrm>
            <a:off x="4139952" y="1647633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504243-A240-024A-BA7C-A0FA348B15F5}"/>
              </a:ext>
            </a:extLst>
          </p:cNvPr>
          <p:cNvSpPr/>
          <p:nvPr/>
        </p:nvSpPr>
        <p:spPr>
          <a:xfrm>
            <a:off x="1549331" y="4485798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A5D1960-3EC0-4C36-918D-4BD4F5D54466}"/>
              </a:ext>
            </a:extLst>
          </p:cNvPr>
          <p:cNvSpPr/>
          <p:nvPr/>
        </p:nvSpPr>
        <p:spPr>
          <a:xfrm>
            <a:off x="3612615" y="1908929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8C67423-4631-4BD6-98C3-A15F6011A2DE}"/>
              </a:ext>
            </a:extLst>
          </p:cNvPr>
          <p:cNvSpPr/>
          <p:nvPr/>
        </p:nvSpPr>
        <p:spPr>
          <a:xfrm>
            <a:off x="1835696" y="3140968"/>
            <a:ext cx="189410" cy="1894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7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DD61C5-1A74-47EC-A668-2A9A50D6D29B}"/>
              </a:ext>
            </a:extLst>
          </p:cNvPr>
          <p:cNvGrpSpPr/>
          <p:nvPr/>
        </p:nvGrpSpPr>
        <p:grpSpPr>
          <a:xfrm>
            <a:off x="5122363" y="1124745"/>
            <a:ext cx="3680989" cy="5066506"/>
            <a:chOff x="5760516" y="1562051"/>
            <a:chExt cx="2933008" cy="407738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3C3CF09-03F3-BC44-B354-23F9BA86AA34}"/>
                </a:ext>
              </a:extLst>
            </p:cNvPr>
            <p:cNvSpPr/>
            <p:nvPr/>
          </p:nvSpPr>
          <p:spPr>
            <a:xfrm>
              <a:off x="7728859" y="4419364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FBE40B-C12B-F44A-A2A9-E2A57ED517D5}"/>
                </a:ext>
              </a:extLst>
            </p:cNvPr>
            <p:cNvSpPr/>
            <p:nvPr/>
          </p:nvSpPr>
          <p:spPr>
            <a:xfrm>
              <a:off x="6821332" y="4636961"/>
              <a:ext cx="1186769" cy="451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CA2DE34-9384-AE4A-B895-C601A6EC09B9}"/>
                </a:ext>
              </a:extLst>
            </p:cNvPr>
            <p:cNvSpPr/>
            <p:nvPr/>
          </p:nvSpPr>
          <p:spPr>
            <a:xfrm>
              <a:off x="5760705" y="1888152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D47CC8-2065-45C2-B2B1-DFEE19B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080" y="1562051"/>
              <a:ext cx="1791721" cy="128856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E1557DE-3734-4FE8-B4E1-C6900086D68E}"/>
                </a:ext>
              </a:extLst>
            </p:cNvPr>
            <p:cNvSpPr/>
            <p:nvPr/>
          </p:nvSpPr>
          <p:spPr>
            <a:xfrm>
              <a:off x="6017559" y="1562051"/>
              <a:ext cx="1893986" cy="8416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88053F-EFCE-4406-859E-B285AD7D0481}"/>
                </a:ext>
              </a:extLst>
            </p:cNvPr>
            <p:cNvSpPr/>
            <p:nvPr/>
          </p:nvSpPr>
          <p:spPr>
            <a:xfrm>
              <a:off x="6017558" y="2446180"/>
              <a:ext cx="1900710" cy="4235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525FA3-85A2-45C8-A354-D706DBE4492A}"/>
                </a:ext>
              </a:extLst>
            </p:cNvPr>
            <p:cNvSpPr/>
            <p:nvPr/>
          </p:nvSpPr>
          <p:spPr>
            <a:xfrm>
              <a:off x="5760705" y="2563228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7FCA08-A663-4898-A530-9423F1BF1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701" y="2897875"/>
              <a:ext cx="2549093" cy="274155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D86DCD-1EF9-4E25-89EE-C2FB2855EEA8}"/>
                </a:ext>
              </a:extLst>
            </p:cNvPr>
            <p:cNvSpPr/>
            <p:nvPr/>
          </p:nvSpPr>
          <p:spPr>
            <a:xfrm>
              <a:off x="6017558" y="3045292"/>
              <a:ext cx="2675966" cy="16382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5AA399F-917C-4EF2-B393-C08AD888E047}"/>
                </a:ext>
              </a:extLst>
            </p:cNvPr>
            <p:cNvSpPr/>
            <p:nvPr/>
          </p:nvSpPr>
          <p:spPr>
            <a:xfrm>
              <a:off x="5760516" y="3769699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1A1373-6781-4930-940F-AB366098DB97}"/>
                </a:ext>
              </a:extLst>
            </p:cNvPr>
            <p:cNvSpPr/>
            <p:nvPr/>
          </p:nvSpPr>
          <p:spPr>
            <a:xfrm>
              <a:off x="8382536" y="5000129"/>
              <a:ext cx="189410" cy="18941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ko-KR" altLang="en-US" sz="75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CECF3E-8DF1-4785-A091-781395274BEC}"/>
                </a:ext>
              </a:extLst>
            </p:cNvPr>
            <p:cNvSpPr/>
            <p:nvPr/>
          </p:nvSpPr>
          <p:spPr>
            <a:xfrm>
              <a:off x="7590865" y="5236479"/>
              <a:ext cx="981635" cy="3560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60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8" y="1592796"/>
            <a:ext cx="3596310" cy="4050450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환경 구성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스마트폰 센서 측정 객체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센서를 관리하는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센서 값을 읽어오는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센서별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객체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3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3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스마트폰 센서 측정 객체 구성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객체를 만들고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SensorManager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통해 각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들을 지정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센서별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객체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251E63-E745-425C-9E99-4B8CDBA9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901" y="1690304"/>
            <a:ext cx="3520283" cy="19994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9C593D-2D67-4500-9636-A44C56EB3107}"/>
              </a:ext>
            </a:extLst>
          </p:cNvPr>
          <p:cNvSpPr/>
          <p:nvPr/>
        </p:nvSpPr>
        <p:spPr>
          <a:xfrm>
            <a:off x="4974548" y="1849275"/>
            <a:ext cx="2620979" cy="15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2F505-52A0-45A1-B673-F2F5FB571EB9}"/>
              </a:ext>
            </a:extLst>
          </p:cNvPr>
          <p:cNvSpPr/>
          <p:nvPr/>
        </p:nvSpPr>
        <p:spPr>
          <a:xfrm>
            <a:off x="4974548" y="2164419"/>
            <a:ext cx="2620979" cy="696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5C05C-B8F0-4F9A-A4B9-97F1AC016383}"/>
              </a:ext>
            </a:extLst>
          </p:cNvPr>
          <p:cNvSpPr/>
          <p:nvPr/>
        </p:nvSpPr>
        <p:spPr>
          <a:xfrm>
            <a:off x="4974548" y="2985208"/>
            <a:ext cx="2620979" cy="696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FA796E-AA93-4B1F-B8AC-30305276E7A3}"/>
              </a:ext>
            </a:extLst>
          </p:cNvPr>
          <p:cNvSpPr/>
          <p:nvPr/>
        </p:nvSpPr>
        <p:spPr>
          <a:xfrm>
            <a:off x="3440141" y="2915383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A82FE3A-90DC-4028-9FE2-F0D792610F6C}"/>
              </a:ext>
            </a:extLst>
          </p:cNvPr>
          <p:cNvSpPr/>
          <p:nvPr/>
        </p:nvSpPr>
        <p:spPr>
          <a:xfrm>
            <a:off x="3064975" y="242607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251F32-61C8-4E33-8535-BC1448697A58}"/>
              </a:ext>
            </a:extLst>
          </p:cNvPr>
          <p:cNvSpPr/>
          <p:nvPr/>
        </p:nvSpPr>
        <p:spPr>
          <a:xfrm>
            <a:off x="3258015" y="3210751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9398E1-CF85-4BCD-8CA7-CCE7B23A3966}"/>
              </a:ext>
            </a:extLst>
          </p:cNvPr>
          <p:cNvSpPr/>
          <p:nvPr/>
        </p:nvSpPr>
        <p:spPr>
          <a:xfrm>
            <a:off x="4751125" y="242164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79B016-18A8-430F-9EC7-A82346294395}"/>
              </a:ext>
            </a:extLst>
          </p:cNvPr>
          <p:cNvSpPr/>
          <p:nvPr/>
        </p:nvSpPr>
        <p:spPr>
          <a:xfrm>
            <a:off x="4751125" y="1836298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6B06F35-E8FD-467B-BB45-A42C28D1A555}"/>
              </a:ext>
            </a:extLst>
          </p:cNvPr>
          <p:cNvSpPr/>
          <p:nvPr/>
        </p:nvSpPr>
        <p:spPr>
          <a:xfrm>
            <a:off x="4751125" y="3242435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5B3707-7E20-BB4E-9F36-8D4415A7FF40}"/>
              </a:ext>
            </a:extLst>
          </p:cNvPr>
          <p:cNvSpPr/>
          <p:nvPr/>
        </p:nvSpPr>
        <p:spPr>
          <a:xfrm>
            <a:off x="3396672" y="4599716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29EE1E-1E9E-A049-BC2E-07C64DD8817B}"/>
              </a:ext>
            </a:extLst>
          </p:cNvPr>
          <p:cNvSpPr/>
          <p:nvPr/>
        </p:nvSpPr>
        <p:spPr>
          <a:xfrm>
            <a:off x="2339752" y="511716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5</a:t>
            </a:r>
            <a:endParaRPr kumimoji="1" lang="ko-Kore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5E054-03C7-46A7-8E77-7C031E28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04" y="3824366"/>
            <a:ext cx="4627589" cy="182284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2472C60-CB7B-3A44-8D72-27E533A5EB7B}"/>
              </a:ext>
            </a:extLst>
          </p:cNvPr>
          <p:cNvSpPr/>
          <p:nvPr/>
        </p:nvSpPr>
        <p:spPr>
          <a:xfrm>
            <a:off x="4268350" y="443839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80974F-A311-D041-8CBC-B33417909345}"/>
              </a:ext>
            </a:extLst>
          </p:cNvPr>
          <p:cNvSpPr/>
          <p:nvPr/>
        </p:nvSpPr>
        <p:spPr>
          <a:xfrm>
            <a:off x="4268350" y="5103252"/>
            <a:ext cx="182126" cy="182126"/>
          </a:xfrm>
          <a:prstGeom prst="ellipse">
            <a:avLst/>
          </a:prstGeom>
          <a:solidFill>
            <a:srgbClr val="2C3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0F08CB-2714-44D6-A180-714C1CF346A3}"/>
              </a:ext>
            </a:extLst>
          </p:cNvPr>
          <p:cNvSpPr/>
          <p:nvPr/>
        </p:nvSpPr>
        <p:spPr>
          <a:xfrm>
            <a:off x="4490455" y="4230293"/>
            <a:ext cx="4387539" cy="59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A6B6F8-1E1A-41AE-94BF-943ADA8689A4}"/>
              </a:ext>
            </a:extLst>
          </p:cNvPr>
          <p:cNvSpPr/>
          <p:nvPr/>
        </p:nvSpPr>
        <p:spPr>
          <a:xfrm>
            <a:off x="4490455" y="4892979"/>
            <a:ext cx="2051540" cy="602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</p:spTree>
    <p:extLst>
      <p:ext uri="{BB962C8B-B14F-4D97-AF65-F5344CB8AC3E}">
        <p14:creationId xmlns:p14="http://schemas.microsoft.com/office/powerpoint/2010/main" val="332693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4" y="1587656"/>
            <a:ext cx="8833544" cy="4050450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환경 구성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</a:p>
          <a:p>
            <a:pPr lvl="1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센서의 세 축들의 값과 현재 측정 수를 화면에 출력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축들의 값을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타입으로 변환하여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SensorData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클래스에 입력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SensorData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 멤버 함수를 통해 저장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3E07D5-BB2C-7B4F-8FE7-56EEDFA1DA45}"/>
              </a:ext>
            </a:extLst>
          </p:cNvPr>
          <p:cNvGrpSpPr/>
          <p:nvPr/>
        </p:nvGrpSpPr>
        <p:grpSpPr>
          <a:xfrm>
            <a:off x="545273" y="3840069"/>
            <a:ext cx="3085071" cy="1714666"/>
            <a:chOff x="873611" y="1767588"/>
            <a:chExt cx="5403458" cy="3180366"/>
          </a:xfrm>
        </p:grpSpPr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FD809AC-F9A7-4E7C-B755-FE9BB6038E4A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 flipH="1" flipV="1">
              <a:off x="3054988" y="3979411"/>
              <a:ext cx="1543747" cy="242953"/>
            </a:xfrm>
            <a:prstGeom prst="bentConnector5">
              <a:avLst>
                <a:gd name="adj1" fmla="val -20600"/>
                <a:gd name="adj2" fmla="val -1045818"/>
                <a:gd name="adj3" fmla="val 89836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06E9B1-7C4D-4A1C-A05F-424C2947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11" y="1767588"/>
              <a:ext cx="5403458" cy="318036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8A45B2-FB42-4453-9E3D-57E114004BA2}"/>
                </a:ext>
              </a:extLst>
            </p:cNvPr>
            <p:cNvSpPr/>
            <p:nvPr/>
          </p:nvSpPr>
          <p:spPr>
            <a:xfrm>
              <a:off x="1464831" y="3642838"/>
              <a:ext cx="4481108" cy="1229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38DBCC-2C8B-7248-8389-CBA37E85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715" y="4619961"/>
              <a:ext cx="4422223" cy="219379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9A6A6A59-F736-C445-94E3-3AE5F57DC71C}"/>
              </a:ext>
            </a:extLst>
          </p:cNvPr>
          <p:cNvSpPr/>
          <p:nvPr/>
        </p:nvSpPr>
        <p:spPr>
          <a:xfrm>
            <a:off x="5786474" y="221192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9CC08B-8039-D149-AE39-C061405A8DD8}"/>
              </a:ext>
            </a:extLst>
          </p:cNvPr>
          <p:cNvSpPr/>
          <p:nvPr/>
        </p:nvSpPr>
        <p:spPr>
          <a:xfrm>
            <a:off x="654500" y="481274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063742-2183-B74B-ADEE-8528A8DB97BB}"/>
              </a:ext>
            </a:extLst>
          </p:cNvPr>
          <p:cNvSpPr/>
          <p:nvPr/>
        </p:nvSpPr>
        <p:spPr>
          <a:xfrm>
            <a:off x="4712412" y="2780928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A134361-E00C-4637-939F-3A2B59174394}"/>
              </a:ext>
            </a:extLst>
          </p:cNvPr>
          <p:cNvSpPr/>
          <p:nvPr/>
        </p:nvSpPr>
        <p:spPr>
          <a:xfrm>
            <a:off x="6876256" y="2476582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7AD247-4B4D-454E-97FF-AD44E582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023" y="3294100"/>
            <a:ext cx="3250227" cy="29709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D9FF79-C6E1-E148-9945-39B550E8017D}"/>
              </a:ext>
            </a:extLst>
          </p:cNvPr>
          <p:cNvSpPr/>
          <p:nvPr/>
        </p:nvSpPr>
        <p:spPr>
          <a:xfrm>
            <a:off x="5859083" y="5746549"/>
            <a:ext cx="3126166" cy="40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91DBCE-59A3-447F-A6F5-459FD276BF84}"/>
              </a:ext>
            </a:extLst>
          </p:cNvPr>
          <p:cNvSpPr/>
          <p:nvPr/>
        </p:nvSpPr>
        <p:spPr>
          <a:xfrm>
            <a:off x="5610974" y="578464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18C42D-BFD5-461E-BB2E-2904F069C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3" y="6091721"/>
            <a:ext cx="4865117" cy="1554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B38898-7176-411C-BB69-BC1F52E92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73" y="5900721"/>
            <a:ext cx="2117053" cy="16918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2434ACC-EE7F-4093-A366-EE790599009A}"/>
              </a:ext>
            </a:extLst>
          </p:cNvPr>
          <p:cNvSpPr/>
          <p:nvPr/>
        </p:nvSpPr>
        <p:spPr>
          <a:xfrm>
            <a:off x="334694" y="610215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B5FECF-DFAB-47D3-B777-B016D4D9ACD4}"/>
              </a:ext>
            </a:extLst>
          </p:cNvPr>
          <p:cNvSpPr/>
          <p:nvPr/>
        </p:nvSpPr>
        <p:spPr>
          <a:xfrm>
            <a:off x="534134" y="6073134"/>
            <a:ext cx="4874870" cy="179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</p:spTree>
    <p:extLst>
      <p:ext uri="{BB962C8B-B14F-4D97-AF65-F5344CB8AC3E}">
        <p14:creationId xmlns:p14="http://schemas.microsoft.com/office/powerpoint/2010/main" val="118705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특정 버튼 클릭 시 특정 동작을 수행하는 함수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Start </a:t>
            </a:r>
            <a:r>
              <a:rPr lang="ko-KR" altLang="en-US" dirty="0">
                <a:latin typeface="+mj-lt"/>
              </a:rPr>
              <a:t>버튼 클릭 시</a:t>
            </a:r>
            <a:endParaRPr lang="en-US" altLang="ko-KR" dirty="0">
              <a:latin typeface="+mj-lt"/>
            </a:endParaRPr>
          </a:p>
          <a:p>
            <a:pPr lvl="3"/>
            <a:r>
              <a:rPr lang="ko-KR" altLang="en-US" dirty="0">
                <a:latin typeface="+mj-lt"/>
                <a:sym typeface="Wingdings" panose="05000000000000000000" pitchFamily="2" charset="2"/>
              </a:rPr>
              <a:t>측정 시작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j-lt"/>
                <a:sym typeface="Wingdings" panose="05000000000000000000" pitchFamily="2" charset="2"/>
              </a:rPr>
              <a:t>Stop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버튼 클릭 시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ko-KR" altLang="en-US" sz="1050" dirty="0">
                <a:sym typeface="Wingdings" panose="05000000000000000000" pitchFamily="2" charset="2"/>
              </a:rPr>
              <a:t>측정 정지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MakeFile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버튼 클릭 시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latin typeface="+mj-lt"/>
                <a:sym typeface="Wingdings" panose="05000000000000000000" pitchFamily="2" charset="2"/>
              </a:rPr>
              <a:t>내부 저장소에 파일 생성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pPr marL="1028700" lvl="3" indent="0">
              <a:buNone/>
            </a:pPr>
            <a:endParaRPr lang="en-US" altLang="ko-KR" dirty="0"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C1C231-24C7-4ED5-80FC-9609ABB2E4BA}"/>
              </a:ext>
            </a:extLst>
          </p:cNvPr>
          <p:cNvSpPr/>
          <p:nvPr/>
        </p:nvSpPr>
        <p:spPr>
          <a:xfrm>
            <a:off x="2989889" y="161714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1DA20-6264-462C-A055-A00AD48B6015}"/>
              </a:ext>
            </a:extLst>
          </p:cNvPr>
          <p:cNvSpPr/>
          <p:nvPr/>
        </p:nvSpPr>
        <p:spPr>
          <a:xfrm>
            <a:off x="2989889" y="21493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4480E8-80CD-4599-AF65-0A195D0DF0C6}"/>
              </a:ext>
            </a:extLst>
          </p:cNvPr>
          <p:cNvSpPr/>
          <p:nvPr/>
        </p:nvSpPr>
        <p:spPr>
          <a:xfrm>
            <a:off x="3492247" y="25685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678886-6632-4002-8F32-E1C29E71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31" y="1781258"/>
            <a:ext cx="4808520" cy="36735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20494-C5FC-481E-A0BA-64852E283340}"/>
              </a:ext>
            </a:extLst>
          </p:cNvPr>
          <p:cNvSpPr/>
          <p:nvPr/>
        </p:nvSpPr>
        <p:spPr>
          <a:xfrm>
            <a:off x="4764177" y="2384626"/>
            <a:ext cx="1233212" cy="630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F01378-77CB-485B-BE18-AE612F35877E}"/>
              </a:ext>
            </a:extLst>
          </p:cNvPr>
          <p:cNvSpPr/>
          <p:nvPr/>
        </p:nvSpPr>
        <p:spPr>
          <a:xfrm>
            <a:off x="4764176" y="3144741"/>
            <a:ext cx="2880477" cy="776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832692-EF98-43C7-87BD-9D34250D5E41}"/>
              </a:ext>
            </a:extLst>
          </p:cNvPr>
          <p:cNvSpPr/>
          <p:nvPr/>
        </p:nvSpPr>
        <p:spPr>
          <a:xfrm>
            <a:off x="4764177" y="4051238"/>
            <a:ext cx="4200902" cy="94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B04737-86E7-42C7-AFEF-B867C5C16B84}"/>
              </a:ext>
            </a:extLst>
          </p:cNvPr>
          <p:cNvSpPr/>
          <p:nvPr/>
        </p:nvSpPr>
        <p:spPr>
          <a:xfrm>
            <a:off x="4500653" y="260881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C4F401-094A-4720-A66E-FE40C68B9BD1}"/>
              </a:ext>
            </a:extLst>
          </p:cNvPr>
          <p:cNvSpPr/>
          <p:nvPr/>
        </p:nvSpPr>
        <p:spPr>
          <a:xfrm>
            <a:off x="4500653" y="34421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7A33B4-AAA3-47C1-9FEA-2F767E594500}"/>
              </a:ext>
            </a:extLst>
          </p:cNvPr>
          <p:cNvSpPr/>
          <p:nvPr/>
        </p:nvSpPr>
        <p:spPr>
          <a:xfrm>
            <a:off x="4500653" y="443066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2300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816992" cy="3293875"/>
          </a:xfrm>
        </p:spPr>
        <p:txBody>
          <a:bodyPr/>
          <a:lstStyle/>
          <a:p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ButtonHandler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Start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버튼 클릭 시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수행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이전 화면에서 입력한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Delay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이후에 센서 측정 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측정된 센서 정보를 저장하기 위한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Handler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startSensorEstimation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각 센서의 측정 시작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j-lt"/>
                <a:cs typeface="Times New Roman" panose="02020603050405020304" pitchFamily="18" charset="0"/>
              </a:rPr>
              <a:t>매개변수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Type</a:t>
            </a:r>
          </a:p>
          <a:p>
            <a:pPr lvl="3"/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SensorEventListener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Sensor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객체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j-lt"/>
                <a:cs typeface="Times New Roman" panose="02020603050405020304" pitchFamily="18" charset="0"/>
              </a:rPr>
              <a:t>Sensor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Data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수집 속도 설정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(Int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형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3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en-US" altLang="ko-KR" dirty="0">
              <a:latin typeface="+mj-lt"/>
              <a:cs typeface="Times New Roman" panose="02020603050405020304" pitchFamily="18" charset="0"/>
            </a:endParaRPr>
          </a:p>
          <a:p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9445A-FFCA-4FFE-811F-2FE374E7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52" y="3257364"/>
            <a:ext cx="3611942" cy="15335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366246-C19D-499A-BB1C-D32FBF3B994A}"/>
              </a:ext>
            </a:extLst>
          </p:cNvPr>
          <p:cNvSpPr/>
          <p:nvPr/>
        </p:nvSpPr>
        <p:spPr>
          <a:xfrm>
            <a:off x="6119791" y="3943761"/>
            <a:ext cx="1411941" cy="157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74146E-461F-4123-A805-A933428C9FD8}"/>
              </a:ext>
            </a:extLst>
          </p:cNvPr>
          <p:cNvSpPr/>
          <p:nvPr/>
        </p:nvSpPr>
        <p:spPr>
          <a:xfrm>
            <a:off x="2195736" y="19152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6777E4-202B-4E0A-BE42-88227091DA9B}"/>
              </a:ext>
            </a:extLst>
          </p:cNvPr>
          <p:cNvSpPr/>
          <p:nvPr/>
        </p:nvSpPr>
        <p:spPr>
          <a:xfrm>
            <a:off x="5887946" y="393459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6699B3-50EB-4D5A-888E-8886FF04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16" y="5111303"/>
            <a:ext cx="5821497" cy="126112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BC8EFF-3DC5-438A-A746-76CFC2FE3085}"/>
              </a:ext>
            </a:extLst>
          </p:cNvPr>
          <p:cNvSpPr/>
          <p:nvPr/>
        </p:nvSpPr>
        <p:spPr>
          <a:xfrm>
            <a:off x="5361998" y="5215031"/>
            <a:ext cx="601527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16014C8-2F62-4FFB-8EEB-8FBE461F96B7}"/>
              </a:ext>
            </a:extLst>
          </p:cNvPr>
          <p:cNvSpPr/>
          <p:nvPr/>
        </p:nvSpPr>
        <p:spPr>
          <a:xfrm>
            <a:off x="5959935" y="5215031"/>
            <a:ext cx="1131248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6D6AF67-8F8E-4DBC-822D-25A85BBFFA47}"/>
              </a:ext>
            </a:extLst>
          </p:cNvPr>
          <p:cNvSpPr/>
          <p:nvPr/>
        </p:nvSpPr>
        <p:spPr>
          <a:xfrm>
            <a:off x="7091183" y="5215030"/>
            <a:ext cx="2023783" cy="835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870494-2027-406B-B9E0-443B89E93929}"/>
              </a:ext>
            </a:extLst>
          </p:cNvPr>
          <p:cNvSpPr/>
          <p:nvPr/>
        </p:nvSpPr>
        <p:spPr>
          <a:xfrm>
            <a:off x="6432895" y="50045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88BA600-064E-4DBC-9440-D56B6A1B1A29}"/>
              </a:ext>
            </a:extLst>
          </p:cNvPr>
          <p:cNvSpPr/>
          <p:nvPr/>
        </p:nvSpPr>
        <p:spPr>
          <a:xfrm>
            <a:off x="5571699" y="50045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6EB1A44-E045-405B-9664-BAED42F67F8B}"/>
              </a:ext>
            </a:extLst>
          </p:cNvPr>
          <p:cNvSpPr/>
          <p:nvPr/>
        </p:nvSpPr>
        <p:spPr>
          <a:xfrm>
            <a:off x="8010265" y="500793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5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7501B4-3346-2149-8C44-4C2932C2F383}"/>
              </a:ext>
            </a:extLst>
          </p:cNvPr>
          <p:cNvSpPr/>
          <p:nvPr/>
        </p:nvSpPr>
        <p:spPr>
          <a:xfrm>
            <a:off x="3707904" y="36277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B41035-9C87-2D49-AA42-72C1EBAE5B48}"/>
              </a:ext>
            </a:extLst>
          </p:cNvPr>
          <p:cNvSpPr/>
          <p:nvPr/>
        </p:nvSpPr>
        <p:spPr>
          <a:xfrm>
            <a:off x="2839661" y="38848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9D3FD6-DD6D-7F48-9F0C-0F8A59B16AE1}"/>
              </a:ext>
            </a:extLst>
          </p:cNvPr>
          <p:cNvSpPr/>
          <p:nvPr/>
        </p:nvSpPr>
        <p:spPr>
          <a:xfrm>
            <a:off x="4389874" y="41290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5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C35634-D0C5-BF4A-8C25-8C9A9388FF46}"/>
              </a:ext>
            </a:extLst>
          </p:cNvPr>
          <p:cNvSpPr/>
          <p:nvPr/>
        </p:nvSpPr>
        <p:spPr>
          <a:xfrm>
            <a:off x="6119792" y="4094064"/>
            <a:ext cx="2907503" cy="182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CEE7E58-3D7E-4849-82C3-7B9586AC04D5}"/>
              </a:ext>
            </a:extLst>
          </p:cNvPr>
          <p:cNvSpPr/>
          <p:nvPr/>
        </p:nvSpPr>
        <p:spPr>
          <a:xfrm>
            <a:off x="5887946" y="41290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29ABC1-F022-134D-9E25-DE5E9CE271C9}"/>
              </a:ext>
            </a:extLst>
          </p:cNvPr>
          <p:cNvSpPr/>
          <p:nvPr/>
        </p:nvSpPr>
        <p:spPr>
          <a:xfrm>
            <a:off x="1907704" y="234888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94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7"/>
            <a:ext cx="4738041" cy="4161857"/>
          </a:xfrm>
        </p:spPr>
        <p:txBody>
          <a:bodyPr/>
          <a:lstStyle/>
          <a:p>
            <a:r>
              <a:rPr lang="en-US" altLang="ko-KR" sz="1400" dirty="0">
                <a:latin typeface="+mn-lt"/>
                <a:cs typeface="Times New Roman" panose="02020603050405020304" pitchFamily="18" charset="0"/>
              </a:rPr>
              <a:t>Handler</a:t>
            </a:r>
            <a:r>
              <a:rPr lang="ko-KR" altLang="en-US" sz="1400" dirty="0">
                <a:latin typeface="+mn-lt"/>
                <a:cs typeface="Times New Roman" panose="02020603050405020304" pitchFamily="18" charset="0"/>
              </a:rPr>
              <a:t>를 이용한 </a:t>
            </a:r>
            <a:r>
              <a:rPr lang="en-US" altLang="ko-KR" sz="1400" dirty="0" err="1">
                <a:latin typeface="+mn-lt"/>
                <a:cs typeface="Times New Roman" panose="02020603050405020304" pitchFamily="18" charset="0"/>
              </a:rPr>
              <a:t>TimerHandler</a:t>
            </a:r>
            <a:r>
              <a:rPr lang="en-US" altLang="ko-KR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lt"/>
                <a:cs typeface="Times New Roman" panose="02020603050405020304" pitchFamily="18" charset="0"/>
              </a:rPr>
              <a:t>클래스</a:t>
            </a:r>
            <a:endParaRPr lang="en-US" altLang="ko-KR" sz="14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 err="1">
                <a:latin typeface="+mn-lt"/>
                <a:cs typeface="Times New Roman" panose="02020603050405020304" pitchFamily="18" charset="0"/>
              </a:rPr>
              <a:t>handleMessage</a:t>
            </a:r>
            <a:r>
              <a:rPr lang="en-US" altLang="ko-KR" sz="1200" dirty="0">
                <a:latin typeface="+mn-lt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+mn-lt"/>
                <a:cs typeface="Times New Roman" panose="02020603050405020304" pitchFamily="18" charset="0"/>
              </a:rPr>
              <a:t> 함수에서 메시지 수신</a:t>
            </a:r>
            <a:endParaRPr lang="en-US" altLang="ko-KR" sz="12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+mn-lt"/>
                <a:cs typeface="Times New Roman" panose="02020603050405020304" pitchFamily="18" charset="0"/>
              </a:rPr>
              <a:t>switch</a:t>
            </a:r>
            <a:r>
              <a:rPr lang="ko-KR" altLang="en-US" sz="1200" dirty="0">
                <a:latin typeface="+mn-lt"/>
                <a:cs typeface="Times New Roman" panose="02020603050405020304" pitchFamily="18" charset="0"/>
              </a:rPr>
              <a:t>문으로 버튼 메시지 변수 조작</a:t>
            </a:r>
            <a:endParaRPr lang="en-US" altLang="ko-KR" sz="120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+mn-lt"/>
              </a:rPr>
              <a:t>시작 버튼</a:t>
            </a:r>
            <a:r>
              <a:rPr lang="en-US" altLang="ko-KR" sz="1100" dirty="0">
                <a:latin typeface="+mn-lt"/>
              </a:rPr>
              <a:t>/</a:t>
            </a:r>
            <a:r>
              <a:rPr lang="ko-KR" altLang="en-US" sz="1100" dirty="0">
                <a:latin typeface="+mn-lt"/>
              </a:rPr>
              <a:t>반복</a:t>
            </a:r>
            <a:r>
              <a:rPr lang="en-US" altLang="ko-KR" sz="1100" dirty="0">
                <a:latin typeface="+mn-lt"/>
              </a:rPr>
              <a:t>/</a:t>
            </a:r>
            <a:r>
              <a:rPr lang="ko-KR" altLang="en-US" sz="1100" dirty="0">
                <a:latin typeface="+mn-lt"/>
              </a:rPr>
              <a:t>정지 버튼 </a:t>
            </a:r>
            <a:r>
              <a:rPr lang="en-US" altLang="ko-KR" sz="1100" dirty="0">
                <a:latin typeface="+mn-lt"/>
              </a:rPr>
              <a:t>Message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MESSAGE_TIMER_START</a:t>
            </a: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수와 데이터 저장 리스트  초기화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큐 내부를 초기화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자신에게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MESSAGE_TIMER_REPEAT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전송</a:t>
            </a:r>
            <a:endParaRPr lang="en-US" altLang="ko-KR" sz="11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MESSAGE_TIMER_REPEAT</a:t>
            </a: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초 간격으로 반복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수가 되면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onPause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호출 후 종료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MESSAGE_TIMER_STOP</a:t>
            </a: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버튼 클릭 시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전송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큐에서 메시지 삭제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측정 정지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onPause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메소드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호출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객체의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측정을 정지시킴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5ECDC-95E0-428D-8CEE-5057C056A476}"/>
              </a:ext>
            </a:extLst>
          </p:cNvPr>
          <p:cNvSpPr/>
          <p:nvPr/>
        </p:nvSpPr>
        <p:spPr>
          <a:xfrm>
            <a:off x="988358" y="3711446"/>
            <a:ext cx="168089" cy="23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21313E-B6CF-4660-AE6D-747F5594F4EF}"/>
              </a:ext>
            </a:extLst>
          </p:cNvPr>
          <p:cNvSpPr/>
          <p:nvPr/>
        </p:nvSpPr>
        <p:spPr>
          <a:xfrm>
            <a:off x="3142589" y="3552701"/>
            <a:ext cx="175500" cy="17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C25CC0D-297A-EE48-9D63-9E05A9FF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20" y="2330878"/>
            <a:ext cx="3683677" cy="405045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9246FCD6-DAE9-A143-BE3A-082A62B98782}"/>
              </a:ext>
            </a:extLst>
          </p:cNvPr>
          <p:cNvSpPr/>
          <p:nvPr/>
        </p:nvSpPr>
        <p:spPr>
          <a:xfrm>
            <a:off x="5688496" y="455321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9760A9-5C17-344B-A75F-46FF40EE34D5}"/>
              </a:ext>
            </a:extLst>
          </p:cNvPr>
          <p:cNvSpPr/>
          <p:nvPr/>
        </p:nvSpPr>
        <p:spPr>
          <a:xfrm>
            <a:off x="5687904" y="3434231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1A3A7B-5AFE-BE46-8390-FA1FA137C490}"/>
              </a:ext>
            </a:extLst>
          </p:cNvPr>
          <p:cNvSpPr/>
          <p:nvPr/>
        </p:nvSpPr>
        <p:spPr>
          <a:xfrm>
            <a:off x="2855625" y="362369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E3A2B4E-5D62-AA4D-B78C-B719EFA9ECF5}"/>
              </a:ext>
            </a:extLst>
          </p:cNvPr>
          <p:cNvSpPr/>
          <p:nvPr/>
        </p:nvSpPr>
        <p:spPr>
          <a:xfrm>
            <a:off x="3031125" y="300950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63798CA-F07F-2B47-A0FC-876931BA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066" y="5149145"/>
            <a:ext cx="2456876" cy="12321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E44596-B243-464B-AACE-F1D70BC32897}"/>
              </a:ext>
            </a:extLst>
          </p:cNvPr>
          <p:cNvSpPr/>
          <p:nvPr/>
        </p:nvSpPr>
        <p:spPr>
          <a:xfrm>
            <a:off x="5947388" y="3097257"/>
            <a:ext cx="3126529" cy="84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A1F42D-5A34-40DA-92CC-B8ACA811EC9B}"/>
              </a:ext>
            </a:extLst>
          </p:cNvPr>
          <p:cNvSpPr/>
          <p:nvPr/>
        </p:nvSpPr>
        <p:spPr>
          <a:xfrm>
            <a:off x="5947387" y="4029665"/>
            <a:ext cx="3126529" cy="1503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FF9AA-137C-4994-A095-7604BD77CCC0}"/>
              </a:ext>
            </a:extLst>
          </p:cNvPr>
          <p:cNvSpPr/>
          <p:nvPr/>
        </p:nvSpPr>
        <p:spPr>
          <a:xfrm>
            <a:off x="5947387" y="5620056"/>
            <a:ext cx="3126529" cy="45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381A5D-19F3-4E48-A528-0432B57219FB}"/>
              </a:ext>
            </a:extLst>
          </p:cNvPr>
          <p:cNvSpPr/>
          <p:nvPr/>
        </p:nvSpPr>
        <p:spPr>
          <a:xfrm>
            <a:off x="3449346" y="5142585"/>
            <a:ext cx="2449596" cy="1243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4D53EE-856F-4B8A-8327-ABF3DEFD0737}"/>
              </a:ext>
            </a:extLst>
          </p:cNvPr>
          <p:cNvSpPr/>
          <p:nvPr/>
        </p:nvSpPr>
        <p:spPr>
          <a:xfrm>
            <a:off x="3169883" y="446546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74830F-87C8-45CF-99F7-7A0CEA298518}"/>
              </a:ext>
            </a:extLst>
          </p:cNvPr>
          <p:cNvSpPr/>
          <p:nvPr/>
        </p:nvSpPr>
        <p:spPr>
          <a:xfrm>
            <a:off x="4657145" y="523288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BF3D4-7428-ED48-BA16-816CA78831CA}"/>
              </a:ext>
            </a:extLst>
          </p:cNvPr>
          <p:cNvSpPr/>
          <p:nvPr/>
        </p:nvSpPr>
        <p:spPr>
          <a:xfrm>
            <a:off x="5967555" y="5568893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A05D90-9E79-0B45-9FBD-0B22DEA3D849}"/>
              </a:ext>
            </a:extLst>
          </p:cNvPr>
          <p:cNvSpPr/>
          <p:nvPr/>
        </p:nvSpPr>
        <p:spPr>
          <a:xfrm>
            <a:off x="3054839" y="217896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9541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4364-7633-4DA5-B558-DD609843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B2A-3A69-4BDD-BF89-9D541B93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076830" cy="5400600"/>
          </a:xfrm>
        </p:spPr>
        <p:txBody>
          <a:bodyPr/>
          <a:lstStyle/>
          <a:p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makeFile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함수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경로 지정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내부 저장소 디렉토리 경로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getExternalFilesDir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 경로에 생성할 파일 이름 결정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본 예제에서 파일 형식은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파일 생성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측정된 센서 데이터를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파일로 출력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형태는 쉼표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(,)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구분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F5ECDC-95E0-428D-8CEE-5057C056A476}"/>
              </a:ext>
            </a:extLst>
          </p:cNvPr>
          <p:cNvSpPr/>
          <p:nvPr/>
        </p:nvSpPr>
        <p:spPr>
          <a:xfrm>
            <a:off x="988358" y="3711446"/>
            <a:ext cx="168089" cy="23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C41D6-974D-4AFD-A6FF-119A06AD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558" y="5122276"/>
            <a:ext cx="4049246" cy="1268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C0922A-8439-4232-8069-2E898D30D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65" y="2663124"/>
            <a:ext cx="4474708" cy="22903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9565F4-D114-4EF2-834E-E18D93319008}"/>
              </a:ext>
            </a:extLst>
          </p:cNvPr>
          <p:cNvSpPr/>
          <p:nvPr/>
        </p:nvSpPr>
        <p:spPr>
          <a:xfrm>
            <a:off x="4664232" y="2979922"/>
            <a:ext cx="4187900" cy="444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5A641D-9B3E-4E1D-99FA-41849A9F3F0D}"/>
              </a:ext>
            </a:extLst>
          </p:cNvPr>
          <p:cNvSpPr/>
          <p:nvPr/>
        </p:nvSpPr>
        <p:spPr>
          <a:xfrm>
            <a:off x="4664231" y="3504446"/>
            <a:ext cx="3555887" cy="832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1171FF-E269-4826-9ADE-4765563C00CC}"/>
              </a:ext>
            </a:extLst>
          </p:cNvPr>
          <p:cNvSpPr/>
          <p:nvPr/>
        </p:nvSpPr>
        <p:spPr>
          <a:xfrm>
            <a:off x="4450620" y="3527991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F7E5CD-3D8F-4D24-971F-4A9A5A611CA2}"/>
              </a:ext>
            </a:extLst>
          </p:cNvPr>
          <p:cNvSpPr/>
          <p:nvPr/>
        </p:nvSpPr>
        <p:spPr>
          <a:xfrm>
            <a:off x="4450449" y="302340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0FD4EF-A9F6-4C0D-A4E1-F5E8CD77046A}"/>
              </a:ext>
            </a:extLst>
          </p:cNvPr>
          <p:cNvSpPr/>
          <p:nvPr/>
        </p:nvSpPr>
        <p:spPr>
          <a:xfrm>
            <a:off x="2019167" y="1340768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D6CD953-030D-4EA8-95D1-885FDADC6693}"/>
              </a:ext>
            </a:extLst>
          </p:cNvPr>
          <p:cNvSpPr/>
          <p:nvPr/>
        </p:nvSpPr>
        <p:spPr>
          <a:xfrm>
            <a:off x="2074067" y="292623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F002F3-8152-BB4B-A6CC-3321EE572827}"/>
              </a:ext>
            </a:extLst>
          </p:cNvPr>
          <p:cNvSpPr/>
          <p:nvPr/>
        </p:nvSpPr>
        <p:spPr>
          <a:xfrm>
            <a:off x="4463388" y="540292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69478D-3FDF-BD45-A309-4EE043DFBCA0}"/>
              </a:ext>
            </a:extLst>
          </p:cNvPr>
          <p:cNvSpPr/>
          <p:nvPr/>
        </p:nvSpPr>
        <p:spPr>
          <a:xfrm>
            <a:off x="4664231" y="5439611"/>
            <a:ext cx="4187901" cy="677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E74D192-285A-AF48-9136-C4F1F087C47F}"/>
              </a:ext>
            </a:extLst>
          </p:cNvPr>
          <p:cNvSpPr/>
          <p:nvPr/>
        </p:nvSpPr>
        <p:spPr>
          <a:xfrm>
            <a:off x="3723646" y="3653607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9038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Report #02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조별로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tx1"/>
                </a:solidFill>
              </a:rPr>
              <a:t>모바일 기반 센싱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통신 채널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영상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음성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그리고 물리적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논리적 센서를 통한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기반으로 한 스마트 서비스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정리하고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이를 지원하기 위한 </a:t>
            </a:r>
            <a:r>
              <a:rPr lang="en-US" altLang="ko-KR" dirty="0">
                <a:solidFill>
                  <a:schemeClr val="tx1"/>
                </a:solidFill>
              </a:rPr>
              <a:t>System Architecture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도식화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하시오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도식화 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기반으로 </a:t>
            </a:r>
            <a:r>
              <a:rPr lang="ko-KR" altLang="en-US" dirty="0">
                <a:solidFill>
                  <a:schemeClr val="tx1"/>
                </a:solidFill>
              </a:rPr>
              <a:t>서비스 운용을 위한 </a:t>
            </a:r>
            <a:r>
              <a:rPr lang="en-US" altLang="ko-KR" dirty="0">
                <a:solidFill>
                  <a:schemeClr val="tx1"/>
                </a:solidFill>
              </a:rPr>
              <a:t>Operation Steps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번호를 매겨 자세히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설명하시오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제출기한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4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 오후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과제 공지 및 제출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eCampus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플랫폼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 이후 제출 불가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960D-ECC3-D44C-B0B7-55C51A58C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0D4890-E501-AE4F-B3DE-BA3616877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32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정보 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케이스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측정 횟수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버튼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START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시작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STOP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종료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MAKE FILE :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신호를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모바일에 파일로 저장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신호가 스캔 중일 때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신호를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출력 순서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SSID : AP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의 이름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BSSI(MAC) : AP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고유의 기기 주소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RSSI :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수신된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신호의 세기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endParaRPr lang="ko-KR" altLang="en-US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AA2A8-FFD4-450F-A7C2-983084B3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25" y="2924944"/>
            <a:ext cx="2126168" cy="32062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1C501D6-C770-4B72-BB00-6662EE35C449}"/>
              </a:ext>
            </a:extLst>
          </p:cNvPr>
          <p:cNvSpPr/>
          <p:nvPr/>
        </p:nvSpPr>
        <p:spPr>
          <a:xfrm>
            <a:off x="2521323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E497E4-FCB4-4B63-BEC4-712250F14388}"/>
              </a:ext>
            </a:extLst>
          </p:cNvPr>
          <p:cNvSpPr/>
          <p:nvPr/>
        </p:nvSpPr>
        <p:spPr>
          <a:xfrm>
            <a:off x="6758549" y="3590146"/>
            <a:ext cx="2126168" cy="2353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B653472-F9CE-47E1-8CDC-B44749D9FA10}"/>
              </a:ext>
            </a:extLst>
          </p:cNvPr>
          <p:cNvSpPr/>
          <p:nvPr/>
        </p:nvSpPr>
        <p:spPr>
          <a:xfrm>
            <a:off x="6475276" y="361674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3A442D9-8228-474B-9FEF-5A24F95D8432}"/>
              </a:ext>
            </a:extLst>
          </p:cNvPr>
          <p:cNvSpPr/>
          <p:nvPr/>
        </p:nvSpPr>
        <p:spPr>
          <a:xfrm>
            <a:off x="3923928" y="27077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C3A50E-ED64-48F7-A69C-36B4083A5875}"/>
              </a:ext>
            </a:extLst>
          </p:cNvPr>
          <p:cNvSpPr/>
          <p:nvPr/>
        </p:nvSpPr>
        <p:spPr>
          <a:xfrm>
            <a:off x="5940152" y="322934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DD2716-118C-4DAC-868A-A25A3F3054F7}"/>
              </a:ext>
            </a:extLst>
          </p:cNvPr>
          <p:cNvSpPr/>
          <p:nvPr/>
        </p:nvSpPr>
        <p:spPr>
          <a:xfrm>
            <a:off x="3832865" y="293915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BDBCB-24C9-402E-88C1-4E32D813234D}"/>
              </a:ext>
            </a:extLst>
          </p:cNvPr>
          <p:cNvSpPr/>
          <p:nvPr/>
        </p:nvSpPr>
        <p:spPr>
          <a:xfrm>
            <a:off x="6751825" y="4548248"/>
            <a:ext cx="2126168" cy="160313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A236C3-5679-4894-8E88-39FF5914ED6D}"/>
              </a:ext>
            </a:extLst>
          </p:cNvPr>
          <p:cNvSpPr/>
          <p:nvPr/>
        </p:nvSpPr>
        <p:spPr>
          <a:xfrm>
            <a:off x="3235727" y="37988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17DDE2-AC08-4D6F-B632-AB568BF503C6}"/>
              </a:ext>
            </a:extLst>
          </p:cNvPr>
          <p:cNvSpPr/>
          <p:nvPr/>
        </p:nvSpPr>
        <p:spPr>
          <a:xfrm>
            <a:off x="6475276" y="455997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646021-B24B-48D3-AEA5-2C6D6C6F6C94}"/>
              </a:ext>
            </a:extLst>
          </p:cNvPr>
          <p:cNvSpPr/>
          <p:nvPr/>
        </p:nvSpPr>
        <p:spPr>
          <a:xfrm>
            <a:off x="6806143" y="391367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F557D7-01B2-4378-8F2E-A5A4390BAF1C}"/>
              </a:ext>
            </a:extLst>
          </p:cNvPr>
          <p:cNvSpPr/>
          <p:nvPr/>
        </p:nvSpPr>
        <p:spPr>
          <a:xfrm>
            <a:off x="7488010" y="391107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438801-5909-4E82-BA37-D8937EAFB66C}"/>
              </a:ext>
            </a:extLst>
          </p:cNvPr>
          <p:cNvSpPr/>
          <p:nvPr/>
        </p:nvSpPr>
        <p:spPr>
          <a:xfrm>
            <a:off x="8065044" y="391107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752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4260326" cy="5400600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UI </a:t>
            </a:r>
            <a:r>
              <a:rPr lang="ko-KR" altLang="en-US" dirty="0">
                <a:latin typeface="+mj-lt"/>
              </a:rPr>
              <a:t>화면 구성</a:t>
            </a:r>
            <a:endParaRPr lang="en-US" altLang="ko-KR" dirty="0">
              <a:latin typeface="+mj-lt"/>
            </a:endParaRPr>
          </a:p>
          <a:p>
            <a:pPr lvl="1"/>
            <a:r>
              <a:rPr lang="en-US" altLang="ko-KR" dirty="0">
                <a:latin typeface="+mj-lt"/>
              </a:rPr>
              <a:t>Wi-Fi </a:t>
            </a:r>
            <a:r>
              <a:rPr lang="ko-KR" altLang="en-US" dirty="0">
                <a:latin typeface="+mj-lt"/>
              </a:rPr>
              <a:t>신호 스캐닝 화면을 구성하는 변수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정보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입력을 위한 변수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 err="1">
                <a:latin typeface="+mj-lt"/>
              </a:rPr>
              <a:t>스캔된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Wi-Fi</a:t>
            </a:r>
            <a:r>
              <a:rPr lang="ko-KR" altLang="en-US" dirty="0">
                <a:latin typeface="+mj-lt"/>
              </a:rPr>
              <a:t> 신호를 출력하기 위한 변수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START, STOP, MAKEFILE </a:t>
            </a:r>
            <a:r>
              <a:rPr lang="ko-KR" altLang="en-US" dirty="0">
                <a:latin typeface="+mj-lt"/>
              </a:rPr>
              <a:t>버튼 변수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화면 구성요소 생성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 err="1">
                <a:latin typeface="+mj-lt"/>
              </a:rPr>
              <a:t>OnCreate</a:t>
            </a:r>
            <a:r>
              <a:rPr lang="en-US" altLang="ko-KR" dirty="0">
                <a:latin typeface="+mj-lt"/>
              </a:rPr>
              <a:t>() </a:t>
            </a:r>
            <a:r>
              <a:rPr lang="ko-KR" altLang="en-US" dirty="0">
                <a:latin typeface="+mj-lt"/>
              </a:rPr>
              <a:t>함수에서 수행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화면 구성 요소 변수들과 레이아웃 매칭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버튼 변수들에 대한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객체 생성</a:t>
            </a:r>
            <a:endParaRPr lang="en-US" altLang="ko-KR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버튼의 동작을 수행할 </a:t>
            </a:r>
            <a:r>
              <a:rPr lang="en-US" altLang="ko-KR" dirty="0" err="1">
                <a:latin typeface="+mj-lt"/>
              </a:rPr>
              <a:t>OnClickListener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등록</a:t>
            </a:r>
            <a:endParaRPr lang="en-US" altLang="ko-KR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4115F0-AF2D-4026-855A-63109942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79" y="4244565"/>
            <a:ext cx="4065980" cy="1862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9939E-C0EA-DB46-903F-661DB9225758}"/>
              </a:ext>
            </a:extLst>
          </p:cNvPr>
          <p:cNvSpPr/>
          <p:nvPr/>
        </p:nvSpPr>
        <p:spPr>
          <a:xfrm>
            <a:off x="7144709" y="5459242"/>
            <a:ext cx="1534268" cy="45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09AAB8-1AA4-0641-9424-26136E374536}"/>
              </a:ext>
            </a:extLst>
          </p:cNvPr>
          <p:cNvSpPr/>
          <p:nvPr/>
        </p:nvSpPr>
        <p:spPr>
          <a:xfrm>
            <a:off x="8736554" y="557256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04F328-0E38-4692-BF60-447F19EFFB95}"/>
              </a:ext>
            </a:extLst>
          </p:cNvPr>
          <p:cNvSpPr/>
          <p:nvPr/>
        </p:nvSpPr>
        <p:spPr>
          <a:xfrm>
            <a:off x="4617668" y="288969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C62938-6FD9-47DB-8CED-A7DCC5D05253}"/>
              </a:ext>
            </a:extLst>
          </p:cNvPr>
          <p:cNvSpPr/>
          <p:nvPr/>
        </p:nvSpPr>
        <p:spPr>
          <a:xfrm>
            <a:off x="4617374" y="318812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14B2052-7295-4055-9655-D61CF8307085}"/>
              </a:ext>
            </a:extLst>
          </p:cNvPr>
          <p:cNvSpPr/>
          <p:nvPr/>
        </p:nvSpPr>
        <p:spPr>
          <a:xfrm>
            <a:off x="4945946" y="456606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D8BF0-51D7-4B47-B356-0C2A0BE9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9" y="2701198"/>
            <a:ext cx="2516615" cy="7278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09A93-3F20-4EE1-B7CA-61191DFA7B89}"/>
              </a:ext>
            </a:extLst>
          </p:cNvPr>
          <p:cNvSpPr/>
          <p:nvPr/>
        </p:nvSpPr>
        <p:spPr>
          <a:xfrm>
            <a:off x="4836623" y="2719437"/>
            <a:ext cx="2659013" cy="466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9BC239-4D76-4174-8D4F-C46ED87BF97F}"/>
              </a:ext>
            </a:extLst>
          </p:cNvPr>
          <p:cNvSpPr/>
          <p:nvPr/>
        </p:nvSpPr>
        <p:spPr>
          <a:xfrm>
            <a:off x="4836623" y="3185735"/>
            <a:ext cx="2659013" cy="186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8E7495-8401-4655-8982-233509181DCA}"/>
              </a:ext>
            </a:extLst>
          </p:cNvPr>
          <p:cNvSpPr/>
          <p:nvPr/>
        </p:nvSpPr>
        <p:spPr>
          <a:xfrm>
            <a:off x="5190031" y="4431474"/>
            <a:ext cx="3751165" cy="45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8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Wi-Fi </a:t>
            </a:r>
            <a:r>
              <a:rPr lang="ko-KR" altLang="en-US" dirty="0">
                <a:latin typeface="+mn-lt"/>
              </a:rPr>
              <a:t>사용 환경 구성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 err="1">
                <a:latin typeface="+mn-lt"/>
              </a:rPr>
              <a:t>AndroidManifest.xml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위치 권한 추가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Wi-Fi </a:t>
            </a:r>
            <a:r>
              <a:rPr lang="ko-KR" altLang="en-US" dirty="0">
                <a:latin typeface="+mn-lt"/>
              </a:rPr>
              <a:t>사용 권한 추가</a:t>
            </a:r>
            <a:endParaRPr lang="en-US" altLang="ko-KR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85F29-0CC7-4D2D-8497-6E24DFB1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6457950" cy="9929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8ECCAC-5511-4C45-9C55-6329D7B2599C}"/>
              </a:ext>
            </a:extLst>
          </p:cNvPr>
          <p:cNvSpPr/>
          <p:nvPr/>
        </p:nvSpPr>
        <p:spPr>
          <a:xfrm>
            <a:off x="1167774" y="4562956"/>
            <a:ext cx="6497651" cy="79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82A16-B8B8-4868-BE04-B730CDB821A6}"/>
              </a:ext>
            </a:extLst>
          </p:cNvPr>
          <p:cNvSpPr/>
          <p:nvPr/>
        </p:nvSpPr>
        <p:spPr>
          <a:xfrm>
            <a:off x="1171863" y="4349081"/>
            <a:ext cx="6497651" cy="21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7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541CC-919E-4180-AF9F-DD0024F3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A36F3-2FDD-44AB-9FBE-4D0B7591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어떤 버튼인지에 따라서 각각의 기능 수행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스캔 환경 구성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</a:t>
            </a:r>
            <a:r>
              <a:rPr lang="ko-KR" altLang="en-US" dirty="0"/>
              <a:t>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latin typeface="+mn-lt"/>
              </a:rPr>
              <a:t>신호를 스캔하는 </a:t>
            </a:r>
            <a:r>
              <a:rPr lang="en-US" altLang="ko-KR" dirty="0">
                <a:latin typeface="+mn-lt"/>
              </a:rPr>
              <a:t>Receiver </a:t>
            </a:r>
            <a:r>
              <a:rPr lang="ko-KR" altLang="en-US" dirty="0">
                <a:latin typeface="+mn-lt"/>
              </a:rPr>
              <a:t>등록 해제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</a:t>
            </a:r>
            <a:r>
              <a:rPr lang="ko-KR" altLang="en-US" dirty="0"/>
              <a:t>클릭 시</a:t>
            </a:r>
            <a:endParaRPr lang="en-US" altLang="ko-KR" dirty="0">
              <a:latin typeface="+mn-lt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내부 저장소에 파일 생성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DDE61E-A20C-42D8-8B30-90D5E20CD2B8}"/>
              </a:ext>
            </a:extLst>
          </p:cNvPr>
          <p:cNvGrpSpPr/>
          <p:nvPr/>
        </p:nvGrpSpPr>
        <p:grpSpPr>
          <a:xfrm>
            <a:off x="4427984" y="2132856"/>
            <a:ext cx="4557266" cy="4231291"/>
            <a:chOff x="4682779" y="1630297"/>
            <a:chExt cx="4328718" cy="39754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0345F7-33C6-4EA9-B86A-0773A480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779" y="1630297"/>
              <a:ext cx="4328718" cy="3975449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D4759B5-9DC6-4FCB-9BEA-3FCDDF6E4D76}"/>
                </a:ext>
              </a:extLst>
            </p:cNvPr>
            <p:cNvSpPr/>
            <p:nvPr/>
          </p:nvSpPr>
          <p:spPr>
            <a:xfrm>
              <a:off x="5004463" y="2597924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F965BA-FE3F-42F0-BC2B-45CFB432A5B5}"/>
                </a:ext>
              </a:extLst>
            </p:cNvPr>
            <p:cNvSpPr/>
            <p:nvPr/>
          </p:nvSpPr>
          <p:spPr>
            <a:xfrm>
              <a:off x="5004463" y="384530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3307ABA-BD98-4D8B-9D33-020EE19778F4}"/>
                </a:ext>
              </a:extLst>
            </p:cNvPr>
            <p:cNvSpPr/>
            <p:nvPr/>
          </p:nvSpPr>
          <p:spPr>
            <a:xfrm>
              <a:off x="5004463" y="4812397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27148A-5164-4379-B5C0-357E142ACC3F}"/>
                </a:ext>
              </a:extLst>
            </p:cNvPr>
            <p:cNvSpPr/>
            <p:nvPr/>
          </p:nvSpPr>
          <p:spPr>
            <a:xfrm>
              <a:off x="5274644" y="2113568"/>
              <a:ext cx="2843616" cy="1150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95B3DD-7E76-427D-A623-B7C7575AECF2}"/>
                </a:ext>
              </a:extLst>
            </p:cNvPr>
            <p:cNvSpPr/>
            <p:nvPr/>
          </p:nvSpPr>
          <p:spPr>
            <a:xfrm>
              <a:off x="5274644" y="3359805"/>
              <a:ext cx="2843616" cy="11531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EFB598-AECE-4341-9E30-9913E7FB2ED0}"/>
                </a:ext>
              </a:extLst>
            </p:cNvPr>
            <p:cNvSpPr/>
            <p:nvPr/>
          </p:nvSpPr>
          <p:spPr>
            <a:xfrm>
              <a:off x="5274643" y="4579215"/>
              <a:ext cx="3661331" cy="6484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55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2117890"/>
          </a:xfrm>
        </p:spPr>
        <p:txBody>
          <a:bodyPr/>
          <a:lstStyle/>
          <a:p>
            <a:r>
              <a:rPr lang="en-US" altLang="ko-KR" sz="1600" dirty="0" err="1">
                <a:latin typeface="+mn-lt"/>
              </a:rPr>
              <a:t>initWIFI</a:t>
            </a:r>
            <a:r>
              <a:rPr lang="en-US" altLang="ko-KR" sz="1600" dirty="0">
                <a:latin typeface="+mn-lt"/>
              </a:rPr>
              <a:t>()</a:t>
            </a:r>
            <a:r>
              <a:rPr lang="ko-KR" altLang="en-US" sz="1600" dirty="0">
                <a:latin typeface="+mn-lt"/>
              </a:rPr>
              <a:t> 함수</a:t>
            </a:r>
            <a:endParaRPr lang="en-US" altLang="ko-KR" sz="1600" dirty="0">
              <a:latin typeface="+mn-lt"/>
            </a:endParaRPr>
          </a:p>
          <a:p>
            <a:pPr lvl="1"/>
            <a:r>
              <a:rPr lang="ko-KR" altLang="en-US" sz="1400" dirty="0"/>
              <a:t>시스템 서비스에서 </a:t>
            </a:r>
            <a:r>
              <a:rPr lang="en-US" altLang="ko-KR" sz="1400" dirty="0"/>
              <a:t>Wi-Fi </a:t>
            </a:r>
            <a:r>
              <a:rPr lang="ko-KR" altLang="en-US" sz="1400" dirty="0"/>
              <a:t>서비스를 가져와 </a:t>
            </a:r>
            <a:r>
              <a:rPr lang="en-US" altLang="ko-KR" sz="1400" dirty="0" err="1"/>
              <a:t>wifiManager</a:t>
            </a:r>
            <a:r>
              <a:rPr lang="ko-KR" altLang="en-US" sz="1400" dirty="0"/>
              <a:t>에 저장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IntentFilter</a:t>
            </a:r>
            <a:r>
              <a:rPr lang="ko-KR" altLang="en-US" sz="1400" dirty="0"/>
              <a:t>에 </a:t>
            </a:r>
            <a:r>
              <a:rPr lang="en-US" altLang="ko-KR" sz="1400" dirty="0"/>
              <a:t>Wi-Fi </a:t>
            </a:r>
            <a:r>
              <a:rPr lang="ko-KR" altLang="en-US" sz="1400" dirty="0"/>
              <a:t>결과와 연결 상태 변화를 체크하는  </a:t>
            </a:r>
            <a:r>
              <a:rPr lang="en-US" altLang="ko-KR" sz="1400" dirty="0"/>
              <a:t>Action</a:t>
            </a:r>
            <a:r>
              <a:rPr lang="ko-KR" altLang="en-US" sz="1400" dirty="0"/>
              <a:t> 추가</a:t>
            </a:r>
            <a:endParaRPr lang="en-US" altLang="ko-KR" sz="1400" dirty="0"/>
          </a:p>
          <a:p>
            <a:pPr lvl="1"/>
            <a:r>
              <a:rPr lang="en-US" altLang="ko-KR" sz="1400" dirty="0"/>
              <a:t>Wi-Fi </a:t>
            </a:r>
            <a:r>
              <a:rPr lang="ko-KR" altLang="en-US" sz="1400" dirty="0"/>
              <a:t>스캔 시작</a:t>
            </a:r>
            <a:endParaRPr lang="en-US" altLang="ko-KR" sz="1400" dirty="0"/>
          </a:p>
          <a:p>
            <a:endParaRPr lang="en-US" altLang="ko-KR" sz="1600" dirty="0">
              <a:latin typeface="+mn-lt"/>
            </a:endParaRPr>
          </a:p>
          <a:p>
            <a:r>
              <a:rPr lang="en-US" altLang="ko-KR" sz="1600" dirty="0" err="1">
                <a:latin typeface="+mn-lt"/>
              </a:rPr>
              <a:t>BroadcastReceiver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등록</a:t>
            </a:r>
            <a:endParaRPr lang="en-US" altLang="ko-KR" sz="1600" dirty="0">
              <a:latin typeface="+mn-lt"/>
            </a:endParaRPr>
          </a:p>
          <a:p>
            <a:pPr lvl="1"/>
            <a:r>
              <a:rPr lang="en-US" altLang="ko-KR" sz="1400" dirty="0">
                <a:latin typeface="+mn-lt"/>
              </a:rPr>
              <a:t>Broadcast </a:t>
            </a:r>
            <a:r>
              <a:rPr lang="ko-KR" altLang="en-US" sz="1400" dirty="0">
                <a:latin typeface="+mn-lt"/>
              </a:rPr>
              <a:t>중인 </a:t>
            </a:r>
            <a:r>
              <a:rPr lang="en-US" altLang="ko-KR" sz="1400" dirty="0">
                <a:latin typeface="+mn-lt"/>
              </a:rPr>
              <a:t>Wi-Fi </a:t>
            </a:r>
            <a:r>
              <a:rPr lang="ko-KR" altLang="en-US" sz="1400" dirty="0">
                <a:latin typeface="+mn-lt"/>
              </a:rPr>
              <a:t>신호를 수집하는 </a:t>
            </a:r>
            <a:r>
              <a:rPr lang="en-US" altLang="ko-KR" sz="1400" dirty="0">
                <a:latin typeface="+mn-lt"/>
              </a:rPr>
              <a:t>Receiver</a:t>
            </a:r>
          </a:p>
          <a:p>
            <a:pPr lvl="1"/>
            <a:r>
              <a:rPr lang="ko-KR" altLang="en-US" sz="1400" dirty="0">
                <a:latin typeface="+mn-lt"/>
              </a:rPr>
              <a:t>스캔 결과를 얻으면 그 결과를 추출</a:t>
            </a:r>
            <a:endParaRPr lang="en-US" altLang="ko-KR" sz="1400" dirty="0">
              <a:latin typeface="+mn-lt"/>
            </a:endParaRPr>
          </a:p>
          <a:p>
            <a:pPr lvl="1"/>
            <a:r>
              <a:rPr lang="ko-KR" altLang="en-US" sz="1400" dirty="0">
                <a:latin typeface="+mn-lt"/>
              </a:rPr>
              <a:t>그 후 스캔 반복</a:t>
            </a:r>
            <a:endParaRPr lang="en-US" altLang="ko-KR" sz="1400" dirty="0">
              <a:latin typeface="+mn-lt"/>
            </a:endParaRPr>
          </a:p>
          <a:p>
            <a:pPr lvl="2"/>
            <a:endParaRPr lang="en-US" altLang="ko-KR" sz="1200" dirty="0">
              <a:latin typeface="+mn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D32296-BCCE-4903-8688-618131FAED46}"/>
              </a:ext>
            </a:extLst>
          </p:cNvPr>
          <p:cNvGrpSpPr/>
          <p:nvPr/>
        </p:nvGrpSpPr>
        <p:grpSpPr>
          <a:xfrm>
            <a:off x="3707904" y="2492896"/>
            <a:ext cx="5170089" cy="3823865"/>
            <a:chOff x="4569595" y="3037594"/>
            <a:chExt cx="4412124" cy="33198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F8CE11-FE6E-473F-BDFC-B6EC6D0E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7830" y="3429000"/>
              <a:ext cx="4095317" cy="145171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929E80-C6D5-4F15-9F43-959A62C4F8A2}"/>
                </a:ext>
              </a:extLst>
            </p:cNvPr>
            <p:cNvSpPr/>
            <p:nvPr/>
          </p:nvSpPr>
          <p:spPr>
            <a:xfrm>
              <a:off x="4797949" y="4115253"/>
              <a:ext cx="4183770" cy="1518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8A5684-E600-4BE1-9969-E204FE6511D9}"/>
                </a:ext>
              </a:extLst>
            </p:cNvPr>
            <p:cNvSpPr/>
            <p:nvPr/>
          </p:nvSpPr>
          <p:spPr>
            <a:xfrm>
              <a:off x="4797948" y="4418598"/>
              <a:ext cx="4183770" cy="33116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01132C-262A-4A5C-8B7E-E7DE4C7DA48F}"/>
                </a:ext>
              </a:extLst>
            </p:cNvPr>
            <p:cNvSpPr>
              <a:spLocks/>
            </p:cNvSpPr>
            <p:nvPr/>
          </p:nvSpPr>
          <p:spPr>
            <a:xfrm>
              <a:off x="4569595" y="4496430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E84F46-1BF1-4286-A2C8-D8FCB64DD311}"/>
                </a:ext>
              </a:extLst>
            </p:cNvPr>
            <p:cNvSpPr>
              <a:spLocks/>
            </p:cNvSpPr>
            <p:nvPr/>
          </p:nvSpPr>
          <p:spPr>
            <a:xfrm>
              <a:off x="4577955" y="4718414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FF0903-8F34-4D8A-B2FC-D864289E940C}"/>
                </a:ext>
              </a:extLst>
            </p:cNvPr>
            <p:cNvSpPr>
              <a:spLocks/>
            </p:cNvSpPr>
            <p:nvPr/>
          </p:nvSpPr>
          <p:spPr>
            <a:xfrm>
              <a:off x="4577955" y="410341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9D7475-E972-42D2-8BC9-A36F3B32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6402" y="4935674"/>
              <a:ext cx="4095317" cy="142172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0BE758-1D05-41C3-9625-07F80C2CD634}"/>
                </a:ext>
              </a:extLst>
            </p:cNvPr>
            <p:cNvSpPr/>
            <p:nvPr/>
          </p:nvSpPr>
          <p:spPr>
            <a:xfrm>
              <a:off x="4797949" y="4753507"/>
              <a:ext cx="1506071" cy="10531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0265262-454D-4490-AB26-AD8959BDB53E}"/>
                </a:ext>
              </a:extLst>
            </p:cNvPr>
            <p:cNvSpPr/>
            <p:nvPr/>
          </p:nvSpPr>
          <p:spPr>
            <a:xfrm>
              <a:off x="5282342" y="5439880"/>
              <a:ext cx="3040619" cy="206981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84C0D0-3DCD-4F70-95F7-E2E4A951885D}"/>
                </a:ext>
              </a:extLst>
            </p:cNvPr>
            <p:cNvSpPr/>
            <p:nvPr/>
          </p:nvSpPr>
          <p:spPr>
            <a:xfrm>
              <a:off x="5282342" y="5642596"/>
              <a:ext cx="3040619" cy="16592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6C0962F-B169-408F-8458-613FF1D04662}"/>
                </a:ext>
              </a:extLst>
            </p:cNvPr>
            <p:cNvSpPr>
              <a:spLocks/>
            </p:cNvSpPr>
            <p:nvPr/>
          </p:nvSpPr>
          <p:spPr>
            <a:xfrm>
              <a:off x="5040703" y="543504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4</a:t>
              </a:r>
              <a:endParaRPr kumimoji="1" lang="ko-Kore-KR" altLang="en-US" sz="1200" b="1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2DBC54-3E50-481A-9195-1F701BE59DA2}"/>
                </a:ext>
              </a:extLst>
            </p:cNvPr>
            <p:cNvSpPr>
              <a:spLocks/>
            </p:cNvSpPr>
            <p:nvPr/>
          </p:nvSpPr>
          <p:spPr>
            <a:xfrm>
              <a:off x="5040703" y="5648670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5</a:t>
              </a:r>
              <a:endParaRPr kumimoji="1" lang="ko-Kore-KR" altLang="en-US" sz="12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838B5B-69F0-45F6-BDB3-9ECC4D3C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4667" y="3037594"/>
              <a:ext cx="2035969" cy="278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87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7"/>
            <a:ext cx="8833544" cy="5453939"/>
          </a:xfrm>
        </p:spPr>
        <p:txBody>
          <a:bodyPr/>
          <a:lstStyle/>
          <a:p>
            <a:r>
              <a:rPr lang="en-US" altLang="ko-KR" sz="1400" dirty="0" err="1">
                <a:latin typeface="+mj-lt"/>
              </a:rPr>
              <a:t>getWIFIScanResult</a:t>
            </a:r>
            <a:r>
              <a:rPr lang="en-US" altLang="ko-KR" sz="1400" dirty="0">
                <a:latin typeface="+mj-lt"/>
              </a:rPr>
              <a:t>() </a:t>
            </a:r>
            <a:r>
              <a:rPr lang="ko-KR" altLang="en-US" sz="1400" dirty="0">
                <a:latin typeface="+mj-lt"/>
              </a:rPr>
              <a:t>함수</a:t>
            </a:r>
            <a:endParaRPr lang="en-US" altLang="ko-KR" sz="1400" dirty="0">
              <a:latin typeface="+mj-lt"/>
            </a:endParaRPr>
          </a:p>
          <a:p>
            <a:pPr lvl="1"/>
            <a:r>
              <a:rPr lang="en-US" altLang="ko-KR" sz="1200" dirty="0">
                <a:latin typeface="+mj-lt"/>
              </a:rPr>
              <a:t>Wi-Fi </a:t>
            </a:r>
            <a:r>
              <a:rPr lang="ko-KR" altLang="en-US" sz="1200" dirty="0">
                <a:latin typeface="+mj-lt"/>
              </a:rPr>
              <a:t>스캔 결과를 처리하는 함수</a:t>
            </a:r>
            <a:endParaRPr lang="en-US" altLang="ko-KR" sz="1200" dirty="0">
              <a:latin typeface="+mj-lt"/>
            </a:endParaRPr>
          </a:p>
          <a:p>
            <a:pPr lvl="1"/>
            <a:r>
              <a:rPr lang="en-US" altLang="ko-KR" sz="1200" dirty="0" err="1">
                <a:latin typeface="+mj-lt"/>
              </a:rPr>
              <a:t>wifiManager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객체를 통해 스캔 결과를 </a:t>
            </a:r>
            <a:r>
              <a:rPr lang="en-US" altLang="ko-KR" sz="1200" dirty="0">
                <a:latin typeface="+mj-lt"/>
              </a:rPr>
              <a:t>List</a:t>
            </a:r>
            <a:r>
              <a:rPr lang="ko-KR" altLang="en-US" sz="1200" dirty="0">
                <a:latin typeface="+mj-lt"/>
              </a:rPr>
              <a:t>에 저장</a:t>
            </a:r>
            <a:endParaRPr lang="en-US" altLang="ko-KR" sz="1200" dirty="0">
              <a:latin typeface="+mj-lt"/>
            </a:endParaRPr>
          </a:p>
          <a:p>
            <a:pPr lvl="1"/>
            <a:r>
              <a:rPr lang="ko-KR" altLang="en-US" sz="1200" dirty="0">
                <a:latin typeface="+mj-lt"/>
              </a:rPr>
              <a:t>결과 리스트의 크기 만큼 반복문을 수행</a:t>
            </a:r>
            <a:endParaRPr lang="en-US" altLang="ko-KR" sz="1200" dirty="0">
              <a:latin typeface="+mj-lt"/>
            </a:endParaRPr>
          </a:p>
          <a:p>
            <a:pPr lvl="2"/>
            <a:r>
              <a:rPr lang="en-US" altLang="ko-KR" sz="1100" dirty="0">
                <a:latin typeface="+mj-lt"/>
              </a:rPr>
              <a:t>List</a:t>
            </a:r>
            <a:r>
              <a:rPr lang="ko-KR" altLang="en-US" sz="1100" dirty="0">
                <a:latin typeface="+mj-lt"/>
              </a:rPr>
              <a:t>의 </a:t>
            </a:r>
            <a:r>
              <a:rPr lang="en-US" altLang="ko-KR" sz="1100" dirty="0">
                <a:latin typeface="+mj-lt"/>
              </a:rPr>
              <a:t>Index</a:t>
            </a:r>
            <a:r>
              <a:rPr lang="ko-KR" altLang="en-US" sz="1100" dirty="0">
                <a:latin typeface="+mj-lt"/>
              </a:rPr>
              <a:t>마다 데이터 추출</a:t>
            </a:r>
            <a:endParaRPr lang="en-US" altLang="ko-KR" sz="110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SSID</a:t>
            </a:r>
          </a:p>
          <a:p>
            <a:pPr lvl="3"/>
            <a:r>
              <a:rPr lang="en-US" altLang="ko-KR" sz="1050" dirty="0">
                <a:latin typeface="+mj-lt"/>
              </a:rPr>
              <a:t>BSSID(MAC)</a:t>
            </a:r>
          </a:p>
          <a:p>
            <a:pPr lvl="3"/>
            <a:r>
              <a:rPr lang="en-US" altLang="ko-KR" sz="1050" dirty="0">
                <a:latin typeface="+mj-lt"/>
              </a:rPr>
              <a:t>RSSI</a:t>
            </a:r>
          </a:p>
          <a:p>
            <a:pPr lvl="2"/>
            <a:r>
              <a:rPr lang="en-US" altLang="ko-KR" sz="1100" dirty="0">
                <a:latin typeface="+mj-lt"/>
              </a:rPr>
              <a:t>List</a:t>
            </a:r>
            <a:r>
              <a:rPr lang="ko-KR" altLang="en-US" sz="1100" dirty="0">
                <a:latin typeface="+mj-lt"/>
              </a:rPr>
              <a:t>의 데이터를 </a:t>
            </a:r>
            <a:r>
              <a:rPr lang="en-US" altLang="ko-KR" sz="1100" dirty="0" err="1">
                <a:latin typeface="+mj-lt"/>
              </a:rPr>
              <a:t>WiFiDTO</a:t>
            </a:r>
            <a:r>
              <a:rPr lang="ko-KR" altLang="en-US" sz="1100" dirty="0">
                <a:latin typeface="+mj-lt"/>
              </a:rPr>
              <a:t> 클래스 객체에 저장</a:t>
            </a:r>
            <a:endParaRPr lang="en-US" altLang="ko-KR" sz="110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SSID : AP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의 이름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BSSI(MAC) : AP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 고유의 기기 주소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RSSI : 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수신된 </a:t>
            </a:r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Wi-Fi </a:t>
            </a:r>
            <a:r>
              <a:rPr lang="ko-KR" altLang="en-US" sz="1050" dirty="0">
                <a:latin typeface="+mj-lt"/>
                <a:cs typeface="Times New Roman" panose="02020603050405020304" pitchFamily="18" charset="0"/>
              </a:rPr>
              <a:t>신호의 세기</a:t>
            </a:r>
            <a:endParaRPr lang="en-US" altLang="ko-KR" sz="1050" dirty="0"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altLang="ko-KR" sz="1050" dirty="0">
                <a:latin typeface="+mj-lt"/>
              </a:rPr>
              <a:t>Time Stamp : </a:t>
            </a:r>
            <a:r>
              <a:rPr lang="ko-KR" altLang="en-US" sz="1050" dirty="0">
                <a:latin typeface="+mj-lt"/>
              </a:rPr>
              <a:t>신호를 수집할 당시의 시간</a:t>
            </a:r>
            <a:endParaRPr lang="en-US" altLang="ko-KR" sz="1050" dirty="0">
              <a:latin typeface="+mj-lt"/>
            </a:endParaRPr>
          </a:p>
          <a:p>
            <a:pPr lvl="3"/>
            <a:r>
              <a:rPr lang="en-US" altLang="ko-KR" sz="1050" dirty="0">
                <a:latin typeface="+mj-lt"/>
              </a:rPr>
              <a:t>Case : </a:t>
            </a:r>
            <a:r>
              <a:rPr lang="ko-KR" altLang="en-US" sz="1050" dirty="0">
                <a:latin typeface="+mj-lt"/>
              </a:rPr>
              <a:t>실험 케이스</a:t>
            </a:r>
            <a:endParaRPr lang="en-US" altLang="ko-KR" sz="1050" dirty="0">
              <a:latin typeface="+mj-lt"/>
            </a:endParaRPr>
          </a:p>
          <a:p>
            <a:pPr lvl="2"/>
            <a:r>
              <a:rPr lang="ko-KR" altLang="en-US" sz="1100" dirty="0">
                <a:latin typeface="+mj-lt"/>
              </a:rPr>
              <a:t>데이터 객체를 </a:t>
            </a:r>
            <a:r>
              <a:rPr lang="en-US" altLang="ko-KR" sz="1100" dirty="0" err="1">
                <a:latin typeface="+mj-lt"/>
              </a:rPr>
              <a:t>ArrayList</a:t>
            </a:r>
            <a:r>
              <a:rPr lang="en-US" altLang="ko-KR" sz="1100" dirty="0">
                <a:latin typeface="+mj-lt"/>
              </a:rPr>
              <a:t> </a:t>
            </a:r>
            <a:r>
              <a:rPr lang="ko-KR" altLang="en-US" sz="1100" dirty="0">
                <a:latin typeface="+mj-lt"/>
              </a:rPr>
              <a:t>타입 객체에 저장</a:t>
            </a:r>
            <a:endParaRPr lang="en-US" altLang="ko-KR" sz="1100" dirty="0">
              <a:latin typeface="+mj-lt"/>
            </a:endParaRPr>
          </a:p>
          <a:p>
            <a:pPr lvl="2"/>
            <a:endParaRPr lang="en-US" altLang="ko-KR" sz="11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5E456-DD9A-4634-9409-E7655584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114" y="2981230"/>
            <a:ext cx="3249677" cy="910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D4050-13F1-40B4-BA55-B64A7F48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76" y="3952874"/>
            <a:ext cx="4696715" cy="2440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21C8B-D5BA-4A36-BD79-F8F8FC8DF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14" y="2413847"/>
            <a:ext cx="3249677" cy="4865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0468C7-4F71-42AC-BAA0-650EE9E72D9A}"/>
              </a:ext>
            </a:extLst>
          </p:cNvPr>
          <p:cNvSpPr/>
          <p:nvPr/>
        </p:nvSpPr>
        <p:spPr>
          <a:xfrm>
            <a:off x="6070569" y="3156525"/>
            <a:ext cx="2767515" cy="15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9BB989-6921-48DC-8CDF-93888E650203}"/>
              </a:ext>
            </a:extLst>
          </p:cNvPr>
          <p:cNvSpPr/>
          <p:nvPr/>
        </p:nvSpPr>
        <p:spPr>
          <a:xfrm>
            <a:off x="4773172" y="4394070"/>
            <a:ext cx="2092925" cy="267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7CC4E8-4942-4A59-8BB2-CAEB6AA2D0DA}"/>
              </a:ext>
            </a:extLst>
          </p:cNvPr>
          <p:cNvSpPr/>
          <p:nvPr/>
        </p:nvSpPr>
        <p:spPr>
          <a:xfrm>
            <a:off x="4773172" y="4725844"/>
            <a:ext cx="2092925" cy="639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EB3F49-D391-4B63-AE6B-308A566ED2F9}"/>
              </a:ext>
            </a:extLst>
          </p:cNvPr>
          <p:cNvSpPr/>
          <p:nvPr/>
        </p:nvSpPr>
        <p:spPr>
          <a:xfrm>
            <a:off x="4773171" y="5365348"/>
            <a:ext cx="2092925" cy="1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1E0A35-D11A-416D-889A-7D14957679C7}"/>
              </a:ext>
            </a:extLst>
          </p:cNvPr>
          <p:cNvSpPr>
            <a:spLocks/>
          </p:cNvSpPr>
          <p:nvPr/>
        </p:nvSpPr>
        <p:spPr>
          <a:xfrm>
            <a:off x="5851113" y="318225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F5C4CE-8AAD-4ECF-946F-31605DABD79C}"/>
              </a:ext>
            </a:extLst>
          </p:cNvPr>
          <p:cNvSpPr>
            <a:spLocks/>
          </p:cNvSpPr>
          <p:nvPr/>
        </p:nvSpPr>
        <p:spPr>
          <a:xfrm>
            <a:off x="4506051" y="535842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4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BBF8ED-C60A-43DD-ACA7-A86186663BEB}"/>
              </a:ext>
            </a:extLst>
          </p:cNvPr>
          <p:cNvSpPr>
            <a:spLocks/>
          </p:cNvSpPr>
          <p:nvPr/>
        </p:nvSpPr>
        <p:spPr>
          <a:xfrm>
            <a:off x="4508518" y="4440084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30AB8C7-40A9-462C-8714-4299592DB8EA}"/>
              </a:ext>
            </a:extLst>
          </p:cNvPr>
          <p:cNvSpPr>
            <a:spLocks/>
          </p:cNvSpPr>
          <p:nvPr/>
        </p:nvSpPr>
        <p:spPr>
          <a:xfrm>
            <a:off x="4506051" y="4957846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4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DB5FE-676E-41F0-85DA-727CE067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18A50-333B-4686-B6EA-B9089968E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경로 지정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내부 저장소 디렉토리 경로</a:t>
            </a:r>
            <a:r>
              <a:rPr lang="en-US" altLang="ko-KR" dirty="0">
                <a:latin typeface="+mn-lt"/>
              </a:rPr>
              <a:t>(</a:t>
            </a:r>
            <a:r>
              <a:rPr lang="en-US" altLang="ko-KR" dirty="0" err="1">
                <a:latin typeface="+mn-lt"/>
              </a:rPr>
              <a:t>getExternalFilesDir</a:t>
            </a:r>
            <a:r>
              <a:rPr lang="en-US" altLang="ko-KR" dirty="0">
                <a:latin typeface="+mn-lt"/>
              </a:rPr>
              <a:t>())</a:t>
            </a:r>
          </a:p>
          <a:p>
            <a:pPr lvl="2"/>
            <a:r>
              <a:rPr lang="ko-KR" altLang="en-US" dirty="0">
                <a:latin typeface="+mn-lt"/>
              </a:rPr>
              <a:t>위 경로에 생성할 파일 이름 결정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본 예제에서 파일 형식은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사용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파일 생성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스캔한 데이터를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파일로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데이터 형태는 쉼표</a:t>
            </a:r>
            <a:r>
              <a:rPr lang="en-US" altLang="ko-KR" dirty="0">
                <a:latin typeface="+mn-lt"/>
              </a:rPr>
              <a:t>(,)</a:t>
            </a:r>
            <a:r>
              <a:rPr lang="ko-KR" altLang="en-US" dirty="0">
                <a:latin typeface="+mn-lt"/>
              </a:rPr>
              <a:t>로 구분</a:t>
            </a:r>
            <a:endParaRPr lang="en-US" altLang="ko-KR" dirty="0"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05089A-6766-4A6C-BFE8-890C01EF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17" y="5618390"/>
            <a:ext cx="4820434" cy="731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52C33-C095-4864-A5BE-9309055B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99" y="3267525"/>
            <a:ext cx="4740951" cy="22700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6B61FE-0EFB-4B8F-810A-A72E867C8C0B}"/>
              </a:ext>
            </a:extLst>
          </p:cNvPr>
          <p:cNvSpPr/>
          <p:nvPr/>
        </p:nvSpPr>
        <p:spPr>
          <a:xfrm>
            <a:off x="4945934" y="3661769"/>
            <a:ext cx="4019145" cy="435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DAFDDB-77F9-4321-9CCB-F31CEBFE7200}"/>
              </a:ext>
            </a:extLst>
          </p:cNvPr>
          <p:cNvSpPr/>
          <p:nvPr/>
        </p:nvSpPr>
        <p:spPr>
          <a:xfrm>
            <a:off x="4945934" y="4171464"/>
            <a:ext cx="3835346" cy="435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77A422-40B4-4984-AAB7-DC2486C0346A}"/>
              </a:ext>
            </a:extLst>
          </p:cNvPr>
          <p:cNvSpPr/>
          <p:nvPr/>
        </p:nvSpPr>
        <p:spPr>
          <a:xfrm>
            <a:off x="4123412" y="5925076"/>
            <a:ext cx="4879427" cy="396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B40A25-DCBE-444A-B664-CF44EBC00A65}"/>
              </a:ext>
            </a:extLst>
          </p:cNvPr>
          <p:cNvSpPr>
            <a:spLocks/>
          </p:cNvSpPr>
          <p:nvPr/>
        </p:nvSpPr>
        <p:spPr>
          <a:xfrm>
            <a:off x="4703450" y="3789483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1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6D0A9B-3510-4E38-9818-6D06DAF7342B}"/>
              </a:ext>
            </a:extLst>
          </p:cNvPr>
          <p:cNvSpPr>
            <a:spLocks/>
          </p:cNvSpPr>
          <p:nvPr/>
        </p:nvSpPr>
        <p:spPr>
          <a:xfrm>
            <a:off x="4703450" y="4314790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2</a:t>
            </a:r>
            <a:endParaRPr kumimoji="1" lang="ko-Kore-KR" altLang="en-US" sz="1200" b="1" dirty="0">
              <a:latin typeface="+mj-lt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7A16B33-B4D9-414A-8D26-C80CAF360A2C}"/>
              </a:ext>
            </a:extLst>
          </p:cNvPr>
          <p:cNvSpPr>
            <a:spLocks/>
          </p:cNvSpPr>
          <p:nvPr/>
        </p:nvSpPr>
        <p:spPr>
          <a:xfrm>
            <a:off x="3853356" y="6035629"/>
            <a:ext cx="175500" cy="175500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latin typeface="+mj-lt"/>
              </a:rPr>
              <a:t>3</a:t>
            </a:r>
            <a:endParaRPr kumimoji="1" lang="ko-Kore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11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960D-ECC3-D44C-B0B7-55C51A58C9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0D4890-E501-AE4F-B3DE-BA3616877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66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BD32AA4-29F5-45F3-8B45-B1BA8DE85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" b="24816"/>
          <a:stretch/>
        </p:blipFill>
        <p:spPr>
          <a:xfrm>
            <a:off x="5925434" y="1817343"/>
            <a:ext cx="2893219" cy="36637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j-lt"/>
                <a:cs typeface="Times New Roman" panose="02020603050405020304" pitchFamily="18" charset="0"/>
              </a:rPr>
              <a:t>신호 수집 기능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52111-3C3B-458B-93D7-2AA0F0BA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Cell ID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현재 어떤 셀에 위치해 있는지 입력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버튼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START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시작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STOP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스캔 종료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MAKE FILE :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신호를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모바일에 파일로 저장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신호가 스캔 중일 때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스캔된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신호를 출력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dirty="0">
                <a:latin typeface="+mn-lt"/>
                <a:cs typeface="Times New Roman" panose="02020603050405020304" pitchFamily="18" charset="0"/>
              </a:rPr>
              <a:t>출력 순서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Timestamp,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1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2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3 RSSI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, Cell ID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141ABB-9308-4097-BE0E-D8F9FFDAE98D}"/>
              </a:ext>
            </a:extLst>
          </p:cNvPr>
          <p:cNvSpPr/>
          <p:nvPr/>
        </p:nvSpPr>
        <p:spPr>
          <a:xfrm>
            <a:off x="5778659" y="273810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38D21F-3D8F-4ECF-9CAB-83C373056ECB}"/>
              </a:ext>
            </a:extLst>
          </p:cNvPr>
          <p:cNvSpPr/>
          <p:nvPr/>
        </p:nvSpPr>
        <p:spPr>
          <a:xfrm>
            <a:off x="2279797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09EFFA7-B298-4F91-B0B5-FB38DE97713D}"/>
              </a:ext>
            </a:extLst>
          </p:cNvPr>
          <p:cNvSpPr/>
          <p:nvPr/>
        </p:nvSpPr>
        <p:spPr>
          <a:xfrm>
            <a:off x="3746457" y="247985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4E0704-2F36-4A2E-8FB6-35D8C89196EA}"/>
              </a:ext>
            </a:extLst>
          </p:cNvPr>
          <p:cNvSpPr/>
          <p:nvPr/>
        </p:nvSpPr>
        <p:spPr>
          <a:xfrm>
            <a:off x="6021004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728DB8-0D57-4304-B47E-B6D56756FC7C}"/>
              </a:ext>
            </a:extLst>
          </p:cNvPr>
          <p:cNvSpPr/>
          <p:nvPr/>
        </p:nvSpPr>
        <p:spPr>
          <a:xfrm>
            <a:off x="3600001" y="273810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C7D824-1E5B-4E8A-A1BF-17C0ECABFFEA}"/>
              </a:ext>
            </a:extLst>
          </p:cNvPr>
          <p:cNvSpPr/>
          <p:nvPr/>
        </p:nvSpPr>
        <p:spPr>
          <a:xfrm>
            <a:off x="7009230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7ACE84-5C0E-422D-A1C1-2F77D004111C}"/>
              </a:ext>
            </a:extLst>
          </p:cNvPr>
          <p:cNvSpPr/>
          <p:nvPr/>
        </p:nvSpPr>
        <p:spPr>
          <a:xfrm>
            <a:off x="7853844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536F4E-F189-48A5-99DD-0716F995579F}"/>
              </a:ext>
            </a:extLst>
          </p:cNvPr>
          <p:cNvSpPr/>
          <p:nvPr/>
        </p:nvSpPr>
        <p:spPr>
          <a:xfrm>
            <a:off x="1403648" y="312460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4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22FF3E-E9EC-4F8A-AD38-41E71B9CFA83}"/>
              </a:ext>
            </a:extLst>
          </p:cNvPr>
          <p:cNvSpPr/>
          <p:nvPr/>
        </p:nvSpPr>
        <p:spPr>
          <a:xfrm>
            <a:off x="3078202" y="355815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7FB203-23FE-4176-A85D-32E789B3C404}"/>
              </a:ext>
            </a:extLst>
          </p:cNvPr>
          <p:cNvSpPr/>
          <p:nvPr/>
        </p:nvSpPr>
        <p:spPr>
          <a:xfrm>
            <a:off x="5662000" y="368323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5</a:t>
            </a:r>
            <a:endParaRPr kumimoji="1" lang="ko-Kore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E5FAEC-615F-48A1-A923-F66E0EBB3E68}"/>
              </a:ext>
            </a:extLst>
          </p:cNvPr>
          <p:cNvSpPr/>
          <p:nvPr/>
        </p:nvSpPr>
        <p:spPr>
          <a:xfrm>
            <a:off x="5983537" y="2661982"/>
            <a:ext cx="747202" cy="3004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58E2ED-DC23-4174-B3F2-D6467F3FF668}"/>
              </a:ext>
            </a:extLst>
          </p:cNvPr>
          <p:cNvSpPr/>
          <p:nvPr/>
        </p:nvSpPr>
        <p:spPr>
          <a:xfrm>
            <a:off x="5883673" y="3618021"/>
            <a:ext cx="1610636" cy="18630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4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B49B3-6901-4294-9653-742B8621E0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ore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모바일 폰 센싱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DE6FC-4036-4DB1-B27C-F56B3F888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종류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Wi-Fi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신호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BLE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신호</a:t>
            </a:r>
          </a:p>
        </p:txBody>
      </p:sp>
    </p:spTree>
    <p:extLst>
      <p:ext uri="{BB962C8B-B14F-4D97-AF65-F5344CB8AC3E}">
        <p14:creationId xmlns:p14="http://schemas.microsoft.com/office/powerpoint/2010/main" val="23355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>
                <a:latin typeface="+mn-lt"/>
              </a:rPr>
              <a:t>UI </a:t>
            </a:r>
            <a:r>
              <a:rPr lang="ko-KR" altLang="en-US" sz="1400" dirty="0">
                <a:latin typeface="+mn-lt"/>
              </a:rPr>
              <a:t>화면 구성</a:t>
            </a:r>
            <a:endParaRPr lang="en-US" altLang="ko-KR" sz="1400" dirty="0">
              <a:latin typeface="+mn-lt"/>
            </a:endParaRPr>
          </a:p>
          <a:p>
            <a:pPr lvl="1"/>
            <a:r>
              <a:rPr lang="en-US" altLang="ko-KR" sz="1200" dirty="0">
                <a:latin typeface="+mn-lt"/>
              </a:rPr>
              <a:t>BLE </a:t>
            </a:r>
            <a:r>
              <a:rPr lang="ko-KR" altLang="en-US" sz="1200" dirty="0">
                <a:latin typeface="+mn-lt"/>
              </a:rPr>
              <a:t>신호 스캐닝 화면을 구성하는 변수</a:t>
            </a:r>
            <a:endParaRPr lang="en-US" altLang="ko-KR" sz="1200" dirty="0">
              <a:latin typeface="+mn-lt"/>
            </a:endParaRPr>
          </a:p>
          <a:p>
            <a:pPr lvl="2"/>
            <a:r>
              <a:rPr lang="en-US" altLang="ko-KR" sz="1100" dirty="0">
                <a:latin typeface="+mn-lt"/>
              </a:rPr>
              <a:t>START, STOP, MAKEFILE </a:t>
            </a:r>
            <a:r>
              <a:rPr lang="ko-KR" altLang="en-US" sz="1100" dirty="0">
                <a:latin typeface="+mn-lt"/>
              </a:rPr>
              <a:t>버튼 변수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셀 번호</a:t>
            </a:r>
            <a:r>
              <a:rPr lang="en-US" altLang="ko-KR" sz="1100" dirty="0">
                <a:latin typeface="+mn-lt"/>
              </a:rPr>
              <a:t> </a:t>
            </a:r>
            <a:r>
              <a:rPr lang="ko-KR" altLang="en-US" sz="1100" dirty="0">
                <a:latin typeface="+mn-lt"/>
              </a:rPr>
              <a:t>입력을 위한 변수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BLE</a:t>
            </a:r>
            <a:r>
              <a:rPr lang="ko-KR" altLang="en-US" sz="1100" dirty="0">
                <a:latin typeface="+mn-lt"/>
              </a:rPr>
              <a:t> 신호를 출력하기 위한 변수</a:t>
            </a:r>
            <a:endParaRPr lang="en-US" altLang="ko-KR" sz="1100" dirty="0">
              <a:latin typeface="+mn-lt"/>
            </a:endParaRPr>
          </a:p>
          <a:p>
            <a:pPr lvl="1"/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200" dirty="0">
                <a:latin typeface="+mn-lt"/>
              </a:rPr>
              <a:t>화면 구성요소 생성</a:t>
            </a:r>
            <a:endParaRPr lang="en-US" altLang="ko-KR" sz="1200" dirty="0">
              <a:latin typeface="+mn-lt"/>
            </a:endParaRPr>
          </a:p>
          <a:p>
            <a:pPr lvl="2"/>
            <a:r>
              <a:rPr lang="en-US" altLang="ko-KR" sz="1100" dirty="0" err="1">
                <a:latin typeface="+mn-lt"/>
              </a:rPr>
              <a:t>OnCreate</a:t>
            </a:r>
            <a:r>
              <a:rPr lang="en-US" altLang="ko-KR" sz="1100" dirty="0">
                <a:latin typeface="+mn-lt"/>
              </a:rPr>
              <a:t>() </a:t>
            </a:r>
            <a:r>
              <a:rPr lang="ko-KR" altLang="en-US" sz="1100" dirty="0">
                <a:latin typeface="+mn-lt"/>
              </a:rPr>
              <a:t>함수에서 수행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화면 구성 요소 변수들과 레이아웃 매칭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ko-KR" altLang="en-US" sz="1100" dirty="0">
                <a:latin typeface="+mn-lt"/>
              </a:rPr>
              <a:t>버튼 변수들에 대한 </a:t>
            </a:r>
            <a:r>
              <a:rPr lang="en-US" altLang="ko-KR" sz="1100" dirty="0" err="1">
                <a:latin typeface="+mn-lt"/>
              </a:rPr>
              <a:t>OnClickListener</a:t>
            </a:r>
            <a:r>
              <a:rPr lang="en-US" altLang="ko-KR" sz="1100" dirty="0">
                <a:latin typeface="+mn-lt"/>
              </a:rPr>
              <a:t> </a:t>
            </a:r>
            <a:r>
              <a:rPr lang="ko-KR" altLang="en-US" sz="1100" dirty="0">
                <a:latin typeface="+mn-lt"/>
              </a:rPr>
              <a:t>객체 생성</a:t>
            </a:r>
            <a:endParaRPr lang="en-US" altLang="ko-KR" sz="1100" dirty="0">
              <a:latin typeface="+mn-lt"/>
            </a:endParaRPr>
          </a:p>
          <a:p>
            <a:pPr lvl="1"/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200" dirty="0">
                <a:latin typeface="+mn-lt"/>
              </a:rPr>
              <a:t>버튼의 동작을 수행할 </a:t>
            </a:r>
            <a:r>
              <a:rPr lang="en-US" altLang="ko-KR" sz="1200" dirty="0" err="1">
                <a:latin typeface="+mn-lt"/>
              </a:rPr>
              <a:t>OnClickListener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등록</a:t>
            </a:r>
            <a:endParaRPr lang="en-US" altLang="ko-KR" sz="1200" dirty="0">
              <a:latin typeface="+mn-lt"/>
            </a:endParaRPr>
          </a:p>
          <a:p>
            <a:endParaRPr lang="en-US" altLang="ko-KR" sz="1400" dirty="0">
              <a:latin typeface="+mn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04F328-0E38-4692-BF60-447F19EFFB95}"/>
              </a:ext>
            </a:extLst>
          </p:cNvPr>
          <p:cNvSpPr/>
          <p:nvPr/>
        </p:nvSpPr>
        <p:spPr>
          <a:xfrm>
            <a:off x="4616529" y="312343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C62938-6FD9-47DB-8CED-A7DCC5D05253}"/>
              </a:ext>
            </a:extLst>
          </p:cNvPr>
          <p:cNvSpPr/>
          <p:nvPr/>
        </p:nvSpPr>
        <p:spPr>
          <a:xfrm>
            <a:off x="4611694" y="331969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14B2052-7295-4055-9655-D61CF8307085}"/>
              </a:ext>
            </a:extLst>
          </p:cNvPr>
          <p:cNvSpPr/>
          <p:nvPr/>
        </p:nvSpPr>
        <p:spPr>
          <a:xfrm>
            <a:off x="4611694" y="361484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5B64F-C463-41DE-804C-B2641FA5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37" y="3092574"/>
            <a:ext cx="3577033" cy="89568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09A93-3F20-4EE1-B7CA-61191DFA7B89}"/>
              </a:ext>
            </a:extLst>
          </p:cNvPr>
          <p:cNvSpPr/>
          <p:nvPr/>
        </p:nvSpPr>
        <p:spPr>
          <a:xfrm>
            <a:off x="4836983" y="3138780"/>
            <a:ext cx="3446054" cy="163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483989-B305-4F7D-BF2D-0EEE46FDF6A6}"/>
              </a:ext>
            </a:extLst>
          </p:cNvPr>
          <p:cNvSpPr/>
          <p:nvPr/>
        </p:nvSpPr>
        <p:spPr>
          <a:xfrm>
            <a:off x="4836984" y="3299935"/>
            <a:ext cx="2186955" cy="158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B6BBE5-BD5F-4CEB-B3CE-69235AE4E2B2}"/>
              </a:ext>
            </a:extLst>
          </p:cNvPr>
          <p:cNvSpPr/>
          <p:nvPr/>
        </p:nvSpPr>
        <p:spPr>
          <a:xfrm>
            <a:off x="4836983" y="3459874"/>
            <a:ext cx="3090344" cy="48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5D9C04-7833-464D-8A2A-BC4CE6C6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37" y="4215382"/>
            <a:ext cx="4158825" cy="21823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9939E-C0EA-DB46-903F-661DB9225758}"/>
              </a:ext>
            </a:extLst>
          </p:cNvPr>
          <p:cNvSpPr/>
          <p:nvPr/>
        </p:nvSpPr>
        <p:spPr>
          <a:xfrm>
            <a:off x="6996259" y="5730829"/>
            <a:ext cx="1301985" cy="45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09AAB8-1AA4-0641-9424-26136E374536}"/>
              </a:ext>
            </a:extLst>
          </p:cNvPr>
          <p:cNvSpPr/>
          <p:nvPr/>
        </p:nvSpPr>
        <p:spPr>
          <a:xfrm>
            <a:off x="8349268" y="568224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4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12982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사용 환경 구성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 err="1">
                <a:latin typeface="+mn-lt"/>
              </a:rPr>
              <a:t>AndroidManifest.xml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사용 권한 추가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위치 권한 추가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9ACF23-8358-4350-ACC3-1FAF4D80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3071813"/>
            <a:ext cx="7186613" cy="7143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8ECCAC-5511-4C45-9C55-6329D7B2599C}"/>
              </a:ext>
            </a:extLst>
          </p:cNvPr>
          <p:cNvSpPr/>
          <p:nvPr/>
        </p:nvSpPr>
        <p:spPr>
          <a:xfrm>
            <a:off x="1001179" y="3099605"/>
            <a:ext cx="6497651" cy="410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282A16-B8B8-4868-BE04-B730CDB821A6}"/>
              </a:ext>
            </a:extLst>
          </p:cNvPr>
          <p:cNvSpPr/>
          <p:nvPr/>
        </p:nvSpPr>
        <p:spPr>
          <a:xfrm>
            <a:off x="1001179" y="3507548"/>
            <a:ext cx="7164128" cy="21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0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사용 환경 구성 </a:t>
            </a:r>
            <a:r>
              <a:rPr lang="en-US" altLang="ko-KR" dirty="0">
                <a:latin typeface="+mn-lt"/>
              </a:rPr>
              <a:t>(cont’d)</a:t>
            </a:r>
          </a:p>
          <a:p>
            <a:pPr lvl="1"/>
            <a:r>
              <a:rPr lang="en-US" altLang="ko-KR" dirty="0" err="1">
                <a:latin typeface="+mn-lt"/>
              </a:rPr>
              <a:t>setupBLE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시스템 서비스에서 </a:t>
            </a:r>
            <a:r>
              <a:rPr lang="en-US" altLang="ko-KR" dirty="0">
                <a:latin typeface="+mn-lt"/>
              </a:rPr>
              <a:t>Bluetooth</a:t>
            </a:r>
            <a:r>
              <a:rPr lang="ko-KR" altLang="en-US" dirty="0">
                <a:latin typeface="+mn-lt"/>
              </a:rPr>
              <a:t> 서비스를 가져와 </a:t>
            </a:r>
            <a:r>
              <a:rPr lang="en-US" altLang="ko-KR" dirty="0" err="1">
                <a:latin typeface="+mn-lt"/>
              </a:rPr>
              <a:t>bluetoothManager</a:t>
            </a:r>
            <a:r>
              <a:rPr lang="ko-KR" altLang="en-US" dirty="0">
                <a:latin typeface="+mn-lt"/>
              </a:rPr>
              <a:t>에 저장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 err="1">
                <a:latin typeface="+mn-lt"/>
              </a:rPr>
              <a:t>bluetoothManager</a:t>
            </a:r>
            <a:r>
              <a:rPr lang="ko-KR" altLang="en-US" dirty="0">
                <a:latin typeface="+mn-lt"/>
              </a:rPr>
              <a:t>에서 장치의 기본 </a:t>
            </a:r>
            <a:r>
              <a:rPr lang="en-US" altLang="ko-KR" dirty="0">
                <a:latin typeface="+mn-lt"/>
              </a:rPr>
              <a:t>adapter</a:t>
            </a:r>
            <a:r>
              <a:rPr lang="ko-KR" altLang="en-US" dirty="0">
                <a:latin typeface="+mn-lt"/>
              </a:rPr>
              <a:t>를 가져와 </a:t>
            </a:r>
            <a:r>
              <a:rPr lang="en-US" altLang="ko-KR" dirty="0" err="1">
                <a:latin typeface="+mn-lt"/>
              </a:rPr>
              <a:t>bluetoothAdapter</a:t>
            </a:r>
            <a:r>
              <a:rPr lang="ko-KR" altLang="en-US" dirty="0">
                <a:latin typeface="+mn-lt"/>
              </a:rPr>
              <a:t>에 저장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스캔을 위한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884C1D-ADD4-49E5-A567-FEDA83DD910A}"/>
              </a:ext>
            </a:extLst>
          </p:cNvPr>
          <p:cNvGrpSpPr/>
          <p:nvPr/>
        </p:nvGrpSpPr>
        <p:grpSpPr>
          <a:xfrm>
            <a:off x="770276" y="2636912"/>
            <a:ext cx="7735639" cy="3571387"/>
            <a:chOff x="940817" y="2737933"/>
            <a:chExt cx="6966728" cy="293850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03F40B6-5FD7-6546-B083-BE92011AEAA2}"/>
                </a:ext>
              </a:extLst>
            </p:cNvPr>
            <p:cNvGrpSpPr/>
            <p:nvPr/>
          </p:nvGrpSpPr>
          <p:grpSpPr>
            <a:xfrm>
              <a:off x="940817" y="2737933"/>
              <a:ext cx="6966728" cy="2938505"/>
              <a:chOff x="979150" y="2373936"/>
              <a:chExt cx="10230281" cy="431504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416F2AC-9669-4B9E-A4B9-2DB20AD3F8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7621"/>
              <a:stretch/>
            </p:blipFill>
            <p:spPr>
              <a:xfrm>
                <a:off x="979150" y="2373936"/>
                <a:ext cx="6680976" cy="835169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BF658F8-3104-40F8-945B-A77AE9093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51" y="3278887"/>
                <a:ext cx="10230280" cy="3410093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7308615-3BFA-4F23-8715-CB61F4D5AAA3}"/>
                  </a:ext>
                </a:extLst>
              </p:cNvPr>
              <p:cNvSpPr/>
              <p:nvPr/>
            </p:nvSpPr>
            <p:spPr>
              <a:xfrm>
                <a:off x="1338816" y="4435717"/>
                <a:ext cx="9753905" cy="2325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4E5DF7-4716-41D9-AC64-0F575B4817D4}"/>
                  </a:ext>
                </a:extLst>
              </p:cNvPr>
              <p:cNvSpPr/>
              <p:nvPr/>
            </p:nvSpPr>
            <p:spPr>
              <a:xfrm>
                <a:off x="1338817" y="4668223"/>
                <a:ext cx="4757184" cy="2155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8D59292-B3EB-48C8-A2A0-4EC803B0F74C}"/>
                  </a:ext>
                </a:extLst>
              </p:cNvPr>
              <p:cNvSpPr/>
              <p:nvPr/>
            </p:nvSpPr>
            <p:spPr>
              <a:xfrm>
                <a:off x="1341908" y="4883776"/>
                <a:ext cx="8744772" cy="6046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30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01132C-262A-4A5C-8B7E-E7DE4C7DA48F}"/>
                </a:ext>
              </a:extLst>
            </p:cNvPr>
            <p:cNvSpPr>
              <a:spLocks/>
            </p:cNvSpPr>
            <p:nvPr/>
          </p:nvSpPr>
          <p:spPr>
            <a:xfrm>
              <a:off x="972543" y="4305647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E84F46-1BF1-4286-A2C8-D8FCB64DD311}"/>
                </a:ext>
              </a:extLst>
            </p:cNvPr>
            <p:cNvSpPr>
              <a:spLocks/>
            </p:cNvSpPr>
            <p:nvPr/>
          </p:nvSpPr>
          <p:spPr>
            <a:xfrm>
              <a:off x="972543" y="4494065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FF0903-8F34-4D8A-B2FC-D864289E940C}"/>
                </a:ext>
              </a:extLst>
            </p:cNvPr>
            <p:cNvSpPr>
              <a:spLocks/>
            </p:cNvSpPr>
            <p:nvPr/>
          </p:nvSpPr>
          <p:spPr>
            <a:xfrm>
              <a:off x="968670" y="4101771"/>
              <a:ext cx="175500" cy="1755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152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어떤 버튼인지에 따라서 각각의 기능 수행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START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활성화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STOP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비활성화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MAKE FILE </a:t>
            </a:r>
            <a:r>
              <a:rPr lang="ko-KR" altLang="en-US" dirty="0">
                <a:latin typeface="+mn-lt"/>
              </a:rPr>
              <a:t>버튼 </a:t>
            </a:r>
            <a:r>
              <a:rPr lang="en-US" altLang="ko-KR" dirty="0">
                <a:latin typeface="+mn-lt"/>
              </a:rPr>
              <a:t>: </a:t>
            </a:r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 호출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761420-7C35-4AA1-9D80-B552366FDCCE}"/>
              </a:ext>
            </a:extLst>
          </p:cNvPr>
          <p:cNvSpPr/>
          <p:nvPr/>
        </p:nvSpPr>
        <p:spPr>
          <a:xfrm>
            <a:off x="2934879" y="1620078"/>
            <a:ext cx="2234381" cy="62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43ABD4-0138-4930-BD65-9920F3BE4D02}"/>
              </a:ext>
            </a:extLst>
          </p:cNvPr>
          <p:cNvGrpSpPr/>
          <p:nvPr/>
        </p:nvGrpSpPr>
        <p:grpSpPr>
          <a:xfrm>
            <a:off x="790574" y="2636912"/>
            <a:ext cx="7381825" cy="3672408"/>
            <a:chOff x="1703926" y="2701340"/>
            <a:chExt cx="6210692" cy="29419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E7776F-EF30-6F48-840B-1DBB3050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926" y="2701340"/>
              <a:ext cx="6210692" cy="294190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CE097D-F2ED-43AB-BD55-EA595C0CD692}"/>
                </a:ext>
              </a:extLst>
            </p:cNvPr>
            <p:cNvSpPr/>
            <p:nvPr/>
          </p:nvSpPr>
          <p:spPr>
            <a:xfrm>
              <a:off x="2812622" y="4430086"/>
              <a:ext cx="1890874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43BAD1-94EC-4F64-869D-87CEF1FB7A96}"/>
                </a:ext>
              </a:extLst>
            </p:cNvPr>
            <p:cNvSpPr/>
            <p:nvPr/>
          </p:nvSpPr>
          <p:spPr>
            <a:xfrm>
              <a:off x="2812622" y="4870354"/>
              <a:ext cx="888866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7743E6E-2DCB-419C-8241-5A189699407D}"/>
                </a:ext>
              </a:extLst>
            </p:cNvPr>
            <p:cNvSpPr/>
            <p:nvPr/>
          </p:nvSpPr>
          <p:spPr>
            <a:xfrm>
              <a:off x="2582696" y="3684450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78F58A6-BB1C-4F9B-A45D-150C7A169550}"/>
                </a:ext>
              </a:extLst>
            </p:cNvPr>
            <p:cNvSpPr/>
            <p:nvPr/>
          </p:nvSpPr>
          <p:spPr>
            <a:xfrm>
              <a:off x="2582696" y="442186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18571FC-AE00-4E1B-94F5-DBEBD0C79579}"/>
                </a:ext>
              </a:extLst>
            </p:cNvPr>
            <p:cNvSpPr/>
            <p:nvPr/>
          </p:nvSpPr>
          <p:spPr>
            <a:xfrm>
              <a:off x="2582696" y="4889672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0EFCC4-4336-BE40-970C-C84228A9BFC5}"/>
                </a:ext>
              </a:extLst>
            </p:cNvPr>
            <p:cNvSpPr/>
            <p:nvPr/>
          </p:nvSpPr>
          <p:spPr>
            <a:xfrm>
              <a:off x="2812622" y="3701803"/>
              <a:ext cx="1890874" cy="182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470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scanLeDevice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신호 </a:t>
            </a:r>
            <a:r>
              <a:rPr lang="en-US" altLang="ko-KR" dirty="0">
                <a:latin typeface="+mn-lt"/>
              </a:rPr>
              <a:t>scan</a:t>
            </a:r>
            <a:r>
              <a:rPr lang="ko-KR" altLang="en-US" dirty="0">
                <a:latin typeface="+mn-lt"/>
              </a:rPr>
              <a:t>을 시작하고 종료하는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매개변수로 </a:t>
            </a:r>
            <a:r>
              <a:rPr lang="en-US" altLang="ko-KR" dirty="0">
                <a:latin typeface="+mn-lt"/>
              </a:rPr>
              <a:t>True</a:t>
            </a:r>
            <a:r>
              <a:rPr lang="ko-KR" altLang="en-US" dirty="0">
                <a:latin typeface="+mn-lt"/>
              </a:rPr>
              <a:t>가 들어오면</a:t>
            </a:r>
            <a:r>
              <a:rPr lang="en-US" altLang="ko-KR" dirty="0">
                <a:latin typeface="+mn-lt"/>
              </a:rPr>
              <a:t>, </a:t>
            </a:r>
            <a:r>
              <a:rPr lang="en-US" altLang="ko-KR" dirty="0" err="1">
                <a:latin typeface="+mn-lt"/>
              </a:rPr>
              <a:t>startScan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함수를 호출해서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 시작</a:t>
            </a:r>
            <a:endParaRPr lang="en-US" altLang="ko-KR" dirty="0">
              <a:latin typeface="+mn-lt"/>
            </a:endParaRPr>
          </a:p>
          <a:p>
            <a:pPr lvl="3"/>
            <a:r>
              <a:rPr lang="en-US" altLang="ko-KR" dirty="0" err="1">
                <a:latin typeface="+mn-lt"/>
              </a:rPr>
              <a:t>filterList</a:t>
            </a:r>
            <a:r>
              <a:rPr lang="en-US" altLang="ko-KR" dirty="0">
                <a:latin typeface="+mn-lt"/>
              </a:rPr>
              <a:t> : </a:t>
            </a:r>
            <a:r>
              <a:rPr lang="ko-KR" altLang="en-US" dirty="0">
                <a:latin typeface="+mn-lt"/>
              </a:rPr>
              <a:t>특정한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장치를 찾기 위한 </a:t>
            </a:r>
            <a:r>
              <a:rPr lang="en-US" altLang="ko-KR" dirty="0" err="1">
                <a:latin typeface="+mn-lt"/>
              </a:rPr>
              <a:t>ScanFilters</a:t>
            </a:r>
            <a:r>
              <a:rPr lang="ko-KR" altLang="en-US" dirty="0">
                <a:latin typeface="+mn-lt"/>
              </a:rPr>
              <a:t> 리스트</a:t>
            </a:r>
            <a:endParaRPr lang="en-US" altLang="ko-KR" dirty="0">
              <a:latin typeface="+mn-lt"/>
            </a:endParaRPr>
          </a:p>
          <a:p>
            <a:pPr lvl="3"/>
            <a:r>
              <a:rPr lang="en-US" altLang="ko-KR" dirty="0">
                <a:latin typeface="+mn-lt"/>
              </a:rPr>
              <a:t>settings : </a:t>
            </a:r>
            <a:r>
              <a:rPr lang="ko-KR" altLang="en-US" dirty="0">
                <a:latin typeface="+mn-lt"/>
              </a:rPr>
              <a:t>스캔 관련 설정 </a:t>
            </a:r>
            <a:r>
              <a:rPr lang="en-US" altLang="ko-KR" dirty="0">
                <a:latin typeface="+mn-lt"/>
              </a:rPr>
              <a:t>(ex. </a:t>
            </a:r>
            <a:r>
              <a:rPr lang="ko-KR" altLang="en-US" dirty="0">
                <a:latin typeface="+mn-lt"/>
              </a:rPr>
              <a:t>저전력 모드 설정</a:t>
            </a:r>
            <a:r>
              <a:rPr lang="en-US" altLang="ko-KR" dirty="0">
                <a:latin typeface="+mn-lt"/>
              </a:rPr>
              <a:t>)</a:t>
            </a:r>
          </a:p>
          <a:p>
            <a:pPr lvl="3"/>
            <a:r>
              <a:rPr lang="en-US" altLang="ko-KR" dirty="0" err="1">
                <a:latin typeface="+mn-lt"/>
              </a:rPr>
              <a:t>mScanCallback</a:t>
            </a:r>
            <a:r>
              <a:rPr lang="en-US" altLang="ko-KR" dirty="0">
                <a:latin typeface="+mn-lt"/>
              </a:rPr>
              <a:t> : </a:t>
            </a:r>
            <a:r>
              <a:rPr lang="ko-KR" altLang="en-US" dirty="0">
                <a:latin typeface="+mn-lt"/>
              </a:rPr>
              <a:t>스캔 결과를 전달하기 위한 </a:t>
            </a:r>
            <a:r>
              <a:rPr lang="ko-KR" altLang="en-US" dirty="0" err="1">
                <a:latin typeface="+mn-lt"/>
              </a:rPr>
              <a:t>콜백</a:t>
            </a:r>
            <a:r>
              <a:rPr lang="ko-KR" altLang="en-US" dirty="0">
                <a:latin typeface="+mn-lt"/>
              </a:rPr>
              <a:t> 함수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스캔이 되면 </a:t>
            </a:r>
            <a:r>
              <a:rPr lang="en-US" altLang="ko-KR" dirty="0" err="1">
                <a:latin typeface="+mn-lt"/>
              </a:rPr>
              <a:t>mScanCallback</a:t>
            </a:r>
            <a:r>
              <a:rPr lang="ko-KR" altLang="en-US" dirty="0">
                <a:latin typeface="+mn-lt"/>
              </a:rPr>
              <a:t>이 호출됨</a:t>
            </a:r>
            <a:r>
              <a:rPr lang="en-US" altLang="ko-KR" dirty="0">
                <a:latin typeface="+mn-lt"/>
              </a:rPr>
              <a:t>)</a:t>
            </a:r>
          </a:p>
          <a:p>
            <a:pPr lvl="2"/>
            <a:r>
              <a:rPr lang="ko-KR" altLang="en-US" dirty="0">
                <a:latin typeface="+mn-lt"/>
              </a:rPr>
              <a:t>매개변수로 </a:t>
            </a:r>
            <a:r>
              <a:rPr lang="en-US" altLang="ko-KR" dirty="0">
                <a:latin typeface="+mn-lt"/>
              </a:rPr>
              <a:t>False</a:t>
            </a:r>
            <a:r>
              <a:rPr lang="ko-KR" altLang="en-US" dirty="0">
                <a:latin typeface="+mn-lt"/>
              </a:rPr>
              <a:t>가 들어오면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 err="1">
                <a:latin typeface="+mn-lt"/>
              </a:rPr>
              <a:t>stopScan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함수를 호출해서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신호 스캔 종료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761420-7C35-4AA1-9D80-B552366FDCCE}"/>
              </a:ext>
            </a:extLst>
          </p:cNvPr>
          <p:cNvSpPr/>
          <p:nvPr/>
        </p:nvSpPr>
        <p:spPr>
          <a:xfrm>
            <a:off x="2934879" y="1620078"/>
            <a:ext cx="2234381" cy="62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DF40B-62FE-4BA7-B6A4-DA857E60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3645024"/>
            <a:ext cx="6693694" cy="2114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FD5E5E-6571-4157-ABD1-56D18AC47C0F}"/>
              </a:ext>
            </a:extLst>
          </p:cNvPr>
          <p:cNvSpPr/>
          <p:nvPr/>
        </p:nvSpPr>
        <p:spPr>
          <a:xfrm>
            <a:off x="2327415" y="4263315"/>
            <a:ext cx="5591432" cy="205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BFBC1C-6E6F-49E4-A53E-F90A79393A73}"/>
              </a:ext>
            </a:extLst>
          </p:cNvPr>
          <p:cNvSpPr/>
          <p:nvPr/>
        </p:nvSpPr>
        <p:spPr>
          <a:xfrm>
            <a:off x="2316173" y="4650884"/>
            <a:ext cx="3428808" cy="205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88B0C50-31AE-42C3-8482-1A906526CA64}"/>
              </a:ext>
            </a:extLst>
          </p:cNvPr>
          <p:cNvSpPr/>
          <p:nvPr/>
        </p:nvSpPr>
        <p:spPr>
          <a:xfrm>
            <a:off x="2098712" y="427014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D232D4-C58E-49F4-B567-D17829E79144}"/>
              </a:ext>
            </a:extLst>
          </p:cNvPr>
          <p:cNvSpPr/>
          <p:nvPr/>
        </p:nvSpPr>
        <p:spPr>
          <a:xfrm>
            <a:off x="2098712" y="466725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76799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2505843"/>
          </a:xfrm>
        </p:spPr>
        <p:txBody>
          <a:bodyPr/>
          <a:lstStyle/>
          <a:p>
            <a:r>
              <a:rPr lang="en-US" altLang="ko-KR" sz="1200" dirty="0" err="1">
                <a:latin typeface="+mn-lt"/>
              </a:rPr>
              <a:t>ScanCallback</a:t>
            </a:r>
            <a:r>
              <a:rPr lang="en-US" altLang="ko-KR" sz="1200" dirty="0">
                <a:latin typeface="+mn-lt"/>
              </a:rPr>
              <a:t>() </a:t>
            </a:r>
            <a:r>
              <a:rPr lang="ko-KR" altLang="en-US" sz="1200" dirty="0">
                <a:latin typeface="+mn-lt"/>
              </a:rPr>
              <a:t>함수</a:t>
            </a:r>
            <a:endParaRPr lang="en-US" altLang="ko-KR" sz="1200" dirty="0">
              <a:latin typeface="+mn-lt"/>
            </a:endParaRPr>
          </a:p>
          <a:p>
            <a:pPr lvl="1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</a:t>
            </a:r>
            <a:r>
              <a:rPr lang="en-US" altLang="ko-KR" sz="1100" dirty="0">
                <a:latin typeface="+mn-lt"/>
              </a:rPr>
              <a:t>BLE </a:t>
            </a:r>
            <a:r>
              <a:rPr lang="ko-KR" altLang="en-US" sz="1100" dirty="0">
                <a:latin typeface="+mn-lt"/>
              </a:rPr>
              <a:t>장비 정보 가져오기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</a:rPr>
              <a:t>MAC </a:t>
            </a:r>
            <a:r>
              <a:rPr lang="ko-KR" altLang="en-US" sz="1050" dirty="0">
                <a:latin typeface="+mn-lt"/>
              </a:rPr>
              <a:t>주소 획득</a:t>
            </a:r>
            <a:endParaRPr lang="en-US" altLang="ko-KR" sz="105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</a:rPr>
              <a:t>RSSI </a:t>
            </a:r>
            <a:r>
              <a:rPr lang="ko-KR" altLang="en-US" sz="1050" dirty="0">
                <a:latin typeface="+mn-lt"/>
              </a:rPr>
              <a:t>값 획득</a:t>
            </a:r>
            <a:endParaRPr lang="en-US" altLang="ko-KR" sz="1050" dirty="0">
              <a:latin typeface="+mn-lt"/>
            </a:endParaRPr>
          </a:p>
          <a:p>
            <a:pPr lvl="1"/>
            <a:r>
              <a:rPr lang="en-US" altLang="ko-KR" sz="1100" dirty="0" err="1">
                <a:latin typeface="+mn-lt"/>
              </a:rPr>
              <a:t>beaconMacAddress</a:t>
            </a:r>
            <a:r>
              <a:rPr lang="ko-KR" altLang="en-US" sz="1100" dirty="0">
                <a:latin typeface="+mn-lt"/>
              </a:rPr>
              <a:t>에 등록된 </a:t>
            </a:r>
            <a:r>
              <a:rPr lang="en-US" altLang="ko-KR" sz="1100" dirty="0">
                <a:latin typeface="+mn-lt"/>
              </a:rPr>
              <a:t>BLE </a:t>
            </a:r>
            <a:r>
              <a:rPr lang="ko-KR" altLang="en-US" sz="1100" dirty="0">
                <a:latin typeface="+mn-lt"/>
              </a:rPr>
              <a:t>신호가 모두 </a:t>
            </a:r>
            <a:r>
              <a:rPr lang="ko-KR" altLang="en-US" sz="1100" dirty="0" err="1">
                <a:latin typeface="+mn-lt"/>
              </a:rPr>
              <a:t>스캔되었는지</a:t>
            </a:r>
            <a:r>
              <a:rPr lang="ko-KR" altLang="en-US" sz="1100" dirty="0">
                <a:latin typeface="+mn-lt"/>
              </a:rPr>
              <a:t> 확인</a:t>
            </a:r>
            <a:endParaRPr lang="en-US" altLang="ko-KR" sz="1100" dirty="0">
              <a:latin typeface="+mn-lt"/>
            </a:endParaRPr>
          </a:p>
          <a:p>
            <a:pPr lvl="1"/>
            <a:r>
              <a:rPr lang="ko-KR" altLang="en-US" sz="1100" dirty="0" err="1">
                <a:latin typeface="+mn-lt"/>
              </a:rPr>
              <a:t>스캔된</a:t>
            </a:r>
            <a:r>
              <a:rPr lang="ko-KR" altLang="en-US" sz="1100" dirty="0">
                <a:latin typeface="+mn-lt"/>
              </a:rPr>
              <a:t> 정보 출력 내용 구성</a:t>
            </a:r>
            <a:endParaRPr lang="en-US" altLang="ko-KR" sz="1100" dirty="0">
              <a:latin typeface="+mn-lt"/>
            </a:endParaRPr>
          </a:p>
          <a:p>
            <a:pPr lvl="2"/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Timestamp</a:t>
            </a: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1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2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ko-KR" altLang="en-US" sz="1050" dirty="0" err="1">
                <a:latin typeface="+mn-lt"/>
                <a:cs typeface="Times New Roman" panose="02020603050405020304" pitchFamily="18" charset="0"/>
              </a:rPr>
              <a:t>비콘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3 RSSI </a:t>
            </a:r>
            <a:r>
              <a:rPr lang="ko-KR" altLang="en-US" sz="1050" dirty="0">
                <a:latin typeface="+mn-lt"/>
                <a:cs typeface="Times New Roman" panose="02020603050405020304" pitchFamily="18" charset="0"/>
              </a:rPr>
              <a:t>값</a:t>
            </a:r>
            <a:endParaRPr lang="en-US" altLang="ko-KR" sz="1050" dirty="0">
              <a:latin typeface="+mn-lt"/>
              <a:cs typeface="Times New Roman" panose="02020603050405020304" pitchFamily="18" charset="0"/>
            </a:endParaRPr>
          </a:p>
          <a:p>
            <a:pPr lvl="2"/>
            <a:r>
              <a:rPr lang="en-US" altLang="ko-KR" sz="1050" dirty="0">
                <a:latin typeface="+mn-lt"/>
                <a:cs typeface="Times New Roman" panose="02020603050405020304" pitchFamily="18" charset="0"/>
              </a:rPr>
              <a:t>Cell ID</a:t>
            </a:r>
          </a:p>
          <a:p>
            <a:pPr lvl="1"/>
            <a:r>
              <a:rPr lang="ko-KR" altLang="en-US" sz="1100" dirty="0">
                <a:latin typeface="+mn-lt"/>
                <a:cs typeface="Times New Roman" panose="02020603050405020304" pitchFamily="18" charset="0"/>
              </a:rPr>
              <a:t>이후 파일 저장을 위해</a:t>
            </a:r>
            <a:br>
              <a:rPr lang="en-US" altLang="ko-KR" sz="1100" dirty="0">
                <a:latin typeface="+mn-lt"/>
                <a:cs typeface="Times New Roman" panose="02020603050405020304" pitchFamily="18" charset="0"/>
              </a:rPr>
            </a:br>
            <a:r>
              <a:rPr lang="ko-KR" altLang="en-US" sz="1100" dirty="0">
                <a:latin typeface="+mn-lt"/>
                <a:cs typeface="Times New Roman" panose="02020603050405020304" pitchFamily="18" charset="0"/>
              </a:rPr>
              <a:t>리스트에 정보 저장</a:t>
            </a:r>
            <a:endParaRPr lang="en-US" altLang="ko-KR" sz="1100" dirty="0">
              <a:latin typeface="+mn-lt"/>
            </a:endParaRPr>
          </a:p>
          <a:p>
            <a:pPr lvl="1"/>
            <a:r>
              <a:rPr lang="ko-KR" altLang="en-US" sz="1100" dirty="0">
                <a:latin typeface="+mn-lt"/>
              </a:rPr>
              <a:t>정보 출력</a:t>
            </a:r>
            <a:endParaRPr lang="en-US" altLang="ko-KR" sz="1100" dirty="0">
              <a:latin typeface="+mn-lt"/>
            </a:endParaRPr>
          </a:p>
          <a:p>
            <a:pPr lvl="2"/>
            <a:endParaRPr lang="en-US" altLang="ko-KR" sz="105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8D3BE6-633C-4648-81AF-6B07E9090595}"/>
              </a:ext>
            </a:extLst>
          </p:cNvPr>
          <p:cNvGrpSpPr/>
          <p:nvPr/>
        </p:nvGrpSpPr>
        <p:grpSpPr>
          <a:xfrm>
            <a:off x="611560" y="3543422"/>
            <a:ext cx="7848872" cy="2837905"/>
            <a:chOff x="2859316" y="3063084"/>
            <a:chExt cx="6243700" cy="26074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6E2BFF-B928-45A5-95D0-FE498B17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316" y="3063084"/>
              <a:ext cx="6240236" cy="26074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0F67A6-66E4-4AC0-A5BF-8D78EA014BF4}"/>
                </a:ext>
              </a:extLst>
            </p:cNvPr>
            <p:cNvSpPr/>
            <p:nvPr/>
          </p:nvSpPr>
          <p:spPr>
            <a:xfrm>
              <a:off x="3586798" y="4089148"/>
              <a:ext cx="2476938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B50F55-120A-4F04-90B3-E5404E9B6047}"/>
                </a:ext>
              </a:extLst>
            </p:cNvPr>
            <p:cNvSpPr/>
            <p:nvPr/>
          </p:nvSpPr>
          <p:spPr>
            <a:xfrm>
              <a:off x="3582798" y="4222174"/>
              <a:ext cx="5520218" cy="26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E3A6D1-0513-4FCD-9CAB-875EA82E4CB2}"/>
                </a:ext>
              </a:extLst>
            </p:cNvPr>
            <p:cNvSpPr/>
            <p:nvPr/>
          </p:nvSpPr>
          <p:spPr>
            <a:xfrm>
              <a:off x="3582797" y="4737728"/>
              <a:ext cx="2766155" cy="520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10E416-07BE-450A-B7BE-C8A12FE766E4}"/>
                </a:ext>
              </a:extLst>
            </p:cNvPr>
            <p:cNvSpPr/>
            <p:nvPr/>
          </p:nvSpPr>
          <p:spPr>
            <a:xfrm>
              <a:off x="3328106" y="3578639"/>
              <a:ext cx="3116358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0B980A-4BB5-411C-97D7-4690AB55DCF7}"/>
                </a:ext>
              </a:extLst>
            </p:cNvPr>
            <p:cNvSpPr/>
            <p:nvPr/>
          </p:nvSpPr>
          <p:spPr>
            <a:xfrm>
              <a:off x="6838465" y="3837431"/>
              <a:ext cx="1114813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15A3F4-34B2-4819-A2D1-837656AB8AE8}"/>
                </a:ext>
              </a:extLst>
            </p:cNvPr>
            <p:cNvSpPr/>
            <p:nvPr/>
          </p:nvSpPr>
          <p:spPr>
            <a:xfrm>
              <a:off x="5506484" y="3837431"/>
              <a:ext cx="1262099" cy="1330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933006E-D38C-475C-916D-8CDA4F5174B9}"/>
                </a:ext>
              </a:extLst>
            </p:cNvPr>
            <p:cNvSpPr/>
            <p:nvPr/>
          </p:nvSpPr>
          <p:spPr>
            <a:xfrm>
              <a:off x="6540882" y="396599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2</a:t>
              </a:r>
              <a:endParaRPr kumimoji="1" lang="ko-Kore-KR" altLang="en-US" sz="12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7CEAB4-C6B2-4A0B-88FB-2463EBF97F64}"/>
                </a:ext>
              </a:extLst>
            </p:cNvPr>
            <p:cNvSpPr/>
            <p:nvPr/>
          </p:nvSpPr>
          <p:spPr>
            <a:xfrm>
              <a:off x="7753038" y="396909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3</a:t>
              </a:r>
              <a:endParaRPr kumimoji="1" lang="ko-Kore-KR" altLang="en-US" sz="1200" b="1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5A5955C-B829-4AE5-9302-92EAD0D9955D}"/>
                </a:ext>
              </a:extLst>
            </p:cNvPr>
            <p:cNvSpPr/>
            <p:nvPr/>
          </p:nvSpPr>
          <p:spPr>
            <a:xfrm>
              <a:off x="3483575" y="3949986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4</a:t>
              </a:r>
              <a:endParaRPr kumimoji="1" lang="ko-Kore-KR" altLang="en-US" sz="1200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38D27E6-E4A0-450B-B935-392C04897DB4}"/>
                </a:ext>
              </a:extLst>
            </p:cNvPr>
            <p:cNvSpPr/>
            <p:nvPr/>
          </p:nvSpPr>
          <p:spPr>
            <a:xfrm>
              <a:off x="3404724" y="4263118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5</a:t>
              </a:r>
              <a:endParaRPr kumimoji="1" lang="ko-Kore-KR" altLang="en-US" sz="1200" b="1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69C5472-675D-4804-B0DE-EDF1D60C8A6A}"/>
                </a:ext>
              </a:extLst>
            </p:cNvPr>
            <p:cNvSpPr/>
            <p:nvPr/>
          </p:nvSpPr>
          <p:spPr>
            <a:xfrm>
              <a:off x="3167443" y="3561159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/>
                <a:t>1</a:t>
              </a:r>
              <a:endParaRPr kumimoji="1" lang="ko-Kore-KR" altLang="en-US" sz="1200" b="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54BB6F1-F11A-4DEB-87ED-429E00E9CB7B}"/>
                </a:ext>
              </a:extLst>
            </p:cNvPr>
            <p:cNvSpPr/>
            <p:nvPr/>
          </p:nvSpPr>
          <p:spPr>
            <a:xfrm>
              <a:off x="3400672" y="4854432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7</a:t>
              </a:r>
              <a:endParaRPr kumimoji="1" lang="ko-Kore-KR" altLang="en-US" sz="12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DD1706-382D-4CCE-B89C-F6871667BAF9}"/>
                </a:ext>
              </a:extLst>
            </p:cNvPr>
            <p:cNvSpPr/>
            <p:nvPr/>
          </p:nvSpPr>
          <p:spPr>
            <a:xfrm>
              <a:off x="3582797" y="4606306"/>
              <a:ext cx="1210733" cy="1314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30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124A21C-9A79-4BB4-9BC0-6FCEFF3946D3}"/>
                </a:ext>
              </a:extLst>
            </p:cNvPr>
            <p:cNvSpPr/>
            <p:nvPr/>
          </p:nvSpPr>
          <p:spPr>
            <a:xfrm>
              <a:off x="3400672" y="4588375"/>
              <a:ext cx="182126" cy="182126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/>
                <a:t>6</a:t>
              </a:r>
              <a:endParaRPr kumimoji="1" lang="ko-Kore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6144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setBeaconMacAddress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지정된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장비의 신호만 수집하기 위함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 저장을 위한 변수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주소를 변수에 저장하는 함수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스캔할 </a:t>
            </a:r>
            <a:r>
              <a:rPr lang="en-US" altLang="ko-KR" dirty="0">
                <a:latin typeface="+mn-lt"/>
              </a:rPr>
              <a:t>BLE</a:t>
            </a:r>
            <a:r>
              <a:rPr lang="ko-KR" altLang="en-US" dirty="0">
                <a:latin typeface="+mn-lt"/>
              </a:rPr>
              <a:t> 장비의 </a:t>
            </a:r>
            <a:r>
              <a:rPr lang="en-US" altLang="ko-KR" dirty="0">
                <a:latin typeface="+mn-lt"/>
              </a:rPr>
              <a:t>MAC </a:t>
            </a:r>
            <a:r>
              <a:rPr lang="ko-KR" altLang="en-US" dirty="0">
                <a:latin typeface="+mn-lt"/>
              </a:rPr>
              <a:t>주소 설정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유지보수를 편하게 하기 위해 </a:t>
            </a:r>
            <a:r>
              <a:rPr lang="en-US" altLang="ko-KR" dirty="0">
                <a:latin typeface="+mn-lt"/>
              </a:rPr>
              <a:t>Map </a:t>
            </a:r>
            <a:r>
              <a:rPr lang="ko-KR" altLang="en-US" dirty="0">
                <a:latin typeface="+mn-lt"/>
              </a:rPr>
              <a:t>사용</a:t>
            </a:r>
            <a:r>
              <a:rPr lang="en-US" altLang="ko-KR" dirty="0">
                <a:latin typeface="+mn-lt"/>
              </a:rPr>
              <a:t>(ex. </a:t>
            </a:r>
            <a:r>
              <a:rPr lang="ko-KR" altLang="en-US" dirty="0" err="1">
                <a:latin typeface="+mn-lt"/>
              </a:rPr>
              <a:t>비콘의</a:t>
            </a:r>
            <a:r>
              <a:rPr lang="ko-KR" altLang="en-US" dirty="0">
                <a:latin typeface="+mn-lt"/>
              </a:rPr>
              <a:t> 개수가 늘어났을 때</a:t>
            </a:r>
            <a:r>
              <a:rPr lang="en-US" altLang="ko-KR" dirty="0">
                <a:latin typeface="+mn-lt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6F2AC-9669-4B9E-A4B9-2DB20AD3F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61"/>
          <a:stretch/>
        </p:blipFill>
        <p:spPr>
          <a:xfrm>
            <a:off x="1516277" y="3227966"/>
            <a:ext cx="6066477" cy="127035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4555D-9030-45E6-AC78-1D84F8739869}"/>
              </a:ext>
            </a:extLst>
          </p:cNvPr>
          <p:cNvSpPr/>
          <p:nvPr/>
        </p:nvSpPr>
        <p:spPr>
          <a:xfrm>
            <a:off x="1525704" y="3227967"/>
            <a:ext cx="6057050" cy="187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58433-A0F0-4A15-B002-31099E1C9F32}"/>
              </a:ext>
            </a:extLst>
          </p:cNvPr>
          <p:cNvSpPr/>
          <p:nvPr/>
        </p:nvSpPr>
        <p:spPr>
          <a:xfrm>
            <a:off x="1523348" y="3576640"/>
            <a:ext cx="4147943" cy="91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628AC-F482-430A-8340-AC10DAB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n-lt"/>
              </a:rPr>
              <a:t>makeFile</a:t>
            </a:r>
            <a:r>
              <a:rPr lang="en-US" altLang="ko-KR" dirty="0">
                <a:latin typeface="+mn-lt"/>
              </a:rPr>
              <a:t>()</a:t>
            </a:r>
            <a:r>
              <a:rPr lang="ko-KR" altLang="en-US" dirty="0">
                <a:latin typeface="+mn-lt"/>
              </a:rPr>
              <a:t> 함수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경로 지정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내부 저장소 디렉토리 경로 </a:t>
            </a:r>
            <a:r>
              <a:rPr lang="en-US" altLang="ko-KR" dirty="0">
                <a:latin typeface="+mn-lt"/>
              </a:rPr>
              <a:t>(</a:t>
            </a:r>
            <a:r>
              <a:rPr lang="en-US" altLang="ko-KR" dirty="0" err="1">
                <a:latin typeface="+mn-lt"/>
              </a:rPr>
              <a:t>getExternalFilesDir</a:t>
            </a:r>
            <a:r>
              <a:rPr lang="en-US" altLang="ko-KR" dirty="0">
                <a:latin typeface="+mn-lt"/>
              </a:rPr>
              <a:t>())</a:t>
            </a:r>
          </a:p>
          <a:p>
            <a:pPr lvl="2"/>
            <a:r>
              <a:rPr lang="ko-KR" altLang="en-US" dirty="0">
                <a:latin typeface="+mn-lt"/>
              </a:rPr>
              <a:t>위 경로에 존재하는 </a:t>
            </a:r>
            <a:r>
              <a:rPr lang="en-US" altLang="ko-KR" dirty="0">
                <a:latin typeface="+mn-lt"/>
              </a:rPr>
              <a:t>BLE </a:t>
            </a:r>
            <a:r>
              <a:rPr lang="ko-KR" altLang="en-US" dirty="0">
                <a:latin typeface="+mn-lt"/>
              </a:rPr>
              <a:t>디렉토리 사용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해당 디렉토리가 존재하지 않는 경우 디렉토리 생성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파일 생성 및 저장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 err="1">
                <a:latin typeface="+mn-lt"/>
              </a:rPr>
              <a:t>스캔된</a:t>
            </a:r>
            <a:r>
              <a:rPr lang="ko-KR" altLang="en-US" dirty="0">
                <a:latin typeface="+mn-lt"/>
              </a:rPr>
              <a:t> 데이터를 </a:t>
            </a:r>
            <a:r>
              <a:rPr lang="en-US" altLang="ko-KR" dirty="0">
                <a:latin typeface="+mn-lt"/>
              </a:rPr>
              <a:t>csv </a:t>
            </a:r>
            <a:r>
              <a:rPr lang="ko-KR" altLang="en-US" dirty="0">
                <a:latin typeface="+mn-lt"/>
              </a:rPr>
              <a:t>파일로 출력</a:t>
            </a:r>
            <a:endParaRPr lang="en-US" altLang="ko-KR" dirty="0"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E6459-E711-44A1-9947-2EB3495C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27" y="3501008"/>
            <a:ext cx="5185145" cy="22638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수집 기능 구현 </a:t>
            </a:r>
            <a:r>
              <a:rPr lang="en-US" altLang="ko-KR" dirty="0"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4555D-9030-45E6-AC78-1D84F8739869}"/>
              </a:ext>
            </a:extLst>
          </p:cNvPr>
          <p:cNvSpPr/>
          <p:nvPr/>
        </p:nvSpPr>
        <p:spPr>
          <a:xfrm>
            <a:off x="2325552" y="3661402"/>
            <a:ext cx="4178943" cy="17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8142EE-9D86-4192-AABA-8060996358BE}"/>
              </a:ext>
            </a:extLst>
          </p:cNvPr>
          <p:cNvSpPr/>
          <p:nvPr/>
        </p:nvSpPr>
        <p:spPr>
          <a:xfrm>
            <a:off x="2129286" y="365587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7D913C-19E3-491F-AC53-D45027C98ADD}"/>
              </a:ext>
            </a:extLst>
          </p:cNvPr>
          <p:cNvSpPr/>
          <p:nvPr/>
        </p:nvSpPr>
        <p:spPr>
          <a:xfrm>
            <a:off x="2619563" y="4126527"/>
            <a:ext cx="2258809" cy="17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19F248-FF30-492F-B05C-0872B3B600F5}"/>
              </a:ext>
            </a:extLst>
          </p:cNvPr>
          <p:cNvSpPr/>
          <p:nvPr/>
        </p:nvSpPr>
        <p:spPr>
          <a:xfrm>
            <a:off x="2437437" y="412525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33EE3-7EF7-47A4-9EC4-4BF6FF6E4369}"/>
              </a:ext>
            </a:extLst>
          </p:cNvPr>
          <p:cNvSpPr/>
          <p:nvPr/>
        </p:nvSpPr>
        <p:spPr>
          <a:xfrm>
            <a:off x="2619563" y="4303969"/>
            <a:ext cx="4485890" cy="172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8440D-D393-4AA6-8380-5DBAEBFFD766}"/>
              </a:ext>
            </a:extLst>
          </p:cNvPr>
          <p:cNvSpPr/>
          <p:nvPr/>
        </p:nvSpPr>
        <p:spPr>
          <a:xfrm>
            <a:off x="2437437" y="4332246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20745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안드로이드를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위한  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Java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문법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기본적인 </a:t>
            </a:r>
            <a:r>
              <a:rPr lang="en-US" altLang="ko-KR" sz="2400" b="1" dirty="0"/>
              <a:t>Java </a:t>
            </a:r>
            <a:r>
              <a:rPr lang="ko-KR" altLang="en-US" sz="2400" b="1" dirty="0"/>
              <a:t>문법을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프로그래밍을 위한 </a:t>
            </a:r>
            <a:r>
              <a:rPr lang="en-US" altLang="ko-KR" sz="2400" b="1" dirty="0"/>
              <a:t>Java</a:t>
            </a:r>
            <a:r>
              <a:rPr lang="ko-KR" altLang="en-US" sz="2400" b="1" dirty="0"/>
              <a:t>의 특징을 이해한다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82AB-8903-A04C-A5A8-175FB82B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B6CB1-FD4D-AB4F-96D5-62A46F672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측정 모드 선택 화면</a:t>
            </a:r>
            <a:endParaRPr kumimoji="1" lang="en-US" altLang="ko-KR" dirty="0"/>
          </a:p>
          <a:p>
            <a:r>
              <a:rPr kumimoji="1" lang="ko-KR" altLang="en-US" dirty="0"/>
              <a:t>모바일 폰 센서 정보 수집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센서 측정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 구현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r>
              <a:rPr kumimoji="1" lang="en-US" altLang="ko-KR" dirty="0"/>
              <a:t>Wi-Fi </a:t>
            </a:r>
            <a:r>
              <a:rPr kumimoji="1" lang="ko-KR" altLang="en-US" dirty="0"/>
              <a:t>신호 수집 기능 구현</a:t>
            </a:r>
            <a:endParaRPr kumimoji="1" lang="en-US" altLang="ko-KR" dirty="0"/>
          </a:p>
          <a:p>
            <a:r>
              <a:rPr lang="en-US" altLang="ko-KR" dirty="0"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cs typeface="Times New Roman" panose="02020603050405020304" pitchFamily="18" charset="0"/>
              </a:rPr>
              <a:t>신호 정보 수집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r>
              <a:rPr kumimoji="1" lang="en-US" altLang="ko-KR"/>
              <a:t>BLE </a:t>
            </a:r>
            <a:r>
              <a:rPr kumimoji="1" lang="ko-KR" altLang="en-US" dirty="0"/>
              <a:t>신호 수집 기능 구현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35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Java</a:t>
            </a:r>
            <a:r>
              <a:rPr lang="ko-KR" altLang="en-US" sz="2400" b="1" dirty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Java</a:t>
            </a:r>
            <a:r>
              <a:rPr lang="ko-KR" altLang="en-US" sz="2400" b="1" dirty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기본 문법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클래스와 인스턴스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>
                <a:latin typeface="맑은 고딕" panose="020B0503020000020004" pitchFamily="50" charset="-127"/>
              </a:rPr>
              <a:t>클래스의 상속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05 </a:t>
            </a:r>
            <a:r>
              <a:rPr lang="ko-KR" altLang="en-US" sz="2400" b="1" dirty="0">
                <a:latin typeface="맑은 고딕" panose="020B0503020000020004" pitchFamily="50" charset="-127"/>
              </a:rPr>
              <a:t>추가로 알아둘 </a:t>
            </a:r>
            <a:r>
              <a:rPr lang="en-US" altLang="ko-KR" sz="2400" b="1" dirty="0">
                <a:latin typeface="맑은 고딕" panose="020B0503020000020004" pitchFamily="50" charset="-127"/>
              </a:rPr>
              <a:t>Java </a:t>
            </a:r>
            <a:r>
              <a:rPr lang="ko-KR" altLang="en-US" sz="2400" b="1" dirty="0">
                <a:latin typeface="맑은 고딕" panose="020B0503020000020004" pitchFamily="50" charset="-127"/>
              </a:rPr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특징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역사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선마이크로시스템스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오라클에 인수되었음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제임스 고슬링이 </a:t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언어를 모델로 연구 시작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1995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JDK(Java Development Kit) 1.0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발표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1997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JDK 1.1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발표되면서 완전한 프로그래밍 언어의 모습을 갖춤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 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구문이 간결함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명료한 객체지향 언어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이식성이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높고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기계에 중립적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분산 처리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멀티스레드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(Multi-thread)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언어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특징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프로그램 작성법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메모장에서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코드를 작성한 후에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저장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javac.exe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사용해서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컴파일하면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.class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생성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java.exe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사용해서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컴파일된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.class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실행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개발자들은 대부분 </a:t>
            </a:r>
            <a:r>
              <a:rPr lang="ko-KR" altLang="en-US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환경에서 </a:t>
            </a: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개발</a:t>
            </a:r>
            <a:endParaRPr lang="en-US" altLang="ko-KR" b="1" dirty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90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프로그램 작성법</a:t>
            </a:r>
            <a:r>
              <a:rPr lang="en-US" altLang="ko-KR" sz="2400" dirty="0"/>
              <a:t>[1/5]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eclipse.exe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실행하고 메뉴의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[File]-[New]-[Java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선택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sz="1600" b="1" dirty="0"/>
              <a:t>[Create a Java Project ] 창에 ‘Project3 _1 ’을 입력하고 ‘Use an execution environment JRE:’</a:t>
            </a:r>
            <a:r>
              <a:rPr lang="ko-KR" altLang="en-US" sz="1600" b="1" dirty="0"/>
              <a:t>는 ‘</a:t>
            </a:r>
            <a:r>
              <a:rPr lang="en-US" altLang="ko-KR" sz="1600" b="1" dirty="0" err="1"/>
              <a:t>JavaSE</a:t>
            </a:r>
            <a:r>
              <a:rPr lang="en-US" altLang="ko-KR" sz="1600" b="1" dirty="0"/>
              <a:t> -1.7 ’</a:t>
            </a:r>
            <a:r>
              <a:rPr lang="ko-KR" altLang="en-US" sz="1600" b="1" dirty="0"/>
              <a:t>을 선택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나머지는 디폴트로 둔 후 </a:t>
            </a:r>
            <a:r>
              <a:rPr lang="en-US" altLang="ko-KR" sz="1600" b="1" dirty="0"/>
              <a:t>&lt;Finish &gt;</a:t>
            </a:r>
            <a:r>
              <a:rPr lang="ko-KR" altLang="en-US" sz="1600" b="1" dirty="0"/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10.57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5" y="3054897"/>
            <a:ext cx="7609219" cy="30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3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프로그램 작성법</a:t>
            </a:r>
            <a:r>
              <a:rPr lang="en-US" altLang="ko-KR" sz="2400" dirty="0"/>
              <a:t>[2/5]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Package Explorer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Project3_1/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폴더에서 마우스 오른쪽 버튼을 클릭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[New]-[Class]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선택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Picture 3" descr="스크린샷 2019-02-03 오후 10.5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9" y="2779001"/>
            <a:ext cx="6372470" cy="36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0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프로그램 작성법</a:t>
            </a:r>
            <a:r>
              <a:rPr lang="en-US" altLang="ko-KR" sz="2400" dirty="0"/>
              <a:t>[3/5]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[Java Class]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창에서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 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exam01”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입력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public static void main(String[]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체크한 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5" name="Picture 4" descr="스크린샷 2019-02-03 오후 10.5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4" y="2751340"/>
            <a:ext cx="3326316" cy="41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8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프로그램 작성법</a:t>
            </a:r>
            <a:r>
              <a:rPr lang="en-US" altLang="ko-KR" sz="2400" dirty="0"/>
              <a:t>[4/5]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/>
              <a:t>간단한 예제 코딩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Picture 3" descr="스크린샷 2019-02-03 오후 11.00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1" y="2468322"/>
            <a:ext cx="8205789" cy="22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4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프로그램 작성법</a:t>
            </a:r>
            <a:r>
              <a:rPr lang="en-US" altLang="ko-KR" sz="2400" dirty="0"/>
              <a:t>[5/5]</a:t>
            </a:r>
            <a:r>
              <a:rPr lang="ko-KR" altLang="en-US" sz="2400" dirty="0"/>
              <a:t> 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[File]-[Save]</a:t>
            </a:r>
            <a:r>
              <a:rPr lang="ko-KR" altLang="en-US" b="1" dirty="0"/>
              <a:t>를 선택해서 저장</a:t>
            </a:r>
            <a:r>
              <a:rPr lang="ko-KR" altLang="en-US" dirty="0"/>
              <a:t> </a:t>
            </a:r>
            <a:endParaRPr lang="en-US" altLang="ko-KR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이클립스 메뉴 </a:t>
            </a:r>
            <a:r>
              <a:rPr lang="en-US" altLang="ko-KR" b="1" dirty="0"/>
              <a:t>[Run]-[Run]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[ctrl]+[F11] </a:t>
            </a:r>
            <a:r>
              <a:rPr lang="ko-KR" altLang="en-US" b="1" dirty="0"/>
              <a:t>을 눌러 실행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3" name="Picture 2" descr="스크린샷 2019-02-03 오후 11.0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0" y="2810932"/>
            <a:ext cx="672045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79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변수와 데이터 형식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변수 선언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" y="1986175"/>
            <a:ext cx="7775162" cy="45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1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변수와 데이터 형식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주로 사용되는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데이터형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0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9" y="2008559"/>
            <a:ext cx="6533328" cy="43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B4696-75E3-4F0E-86B1-F1458847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측정 모드 선택 화면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52111-3C3B-458B-93D7-2AA0F0BA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cs typeface="Times New Roman" panose="02020603050405020304" pitchFamily="18" charset="0"/>
              </a:rPr>
              <a:t>세 가지 측정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Sensor Estimator :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스마트폰 센서 측정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WiFi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Scanner : 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스캐닝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Scanner : 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스캐닝 모드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lt"/>
              </a:rPr>
              <a:t>Sensor Estimator</a:t>
            </a:r>
            <a:r>
              <a:rPr lang="ko-KR" altLang="en-US" dirty="0" err="1">
                <a:latin typeface="+mn-lt"/>
              </a:rPr>
              <a:t>를</a:t>
            </a:r>
            <a:r>
              <a:rPr lang="ko-KR" altLang="en-US" dirty="0">
                <a:latin typeface="+mn-lt"/>
              </a:rPr>
              <a:t> 클릭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행동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선택 화면으로 전환</a:t>
            </a:r>
            <a:endParaRPr lang="en-US" altLang="ko-KR" dirty="0">
              <a:latin typeface="+mn-lt"/>
            </a:endParaRPr>
          </a:p>
          <a:p>
            <a:r>
              <a:rPr lang="en-US" altLang="ko-KR" dirty="0" err="1">
                <a:latin typeface="+mn-lt"/>
                <a:cs typeface="Times New Roman" panose="02020603050405020304" pitchFamily="18" charset="0"/>
              </a:rPr>
              <a:t>WiFi</a:t>
            </a:r>
            <a:r>
              <a:rPr lang="en-US" altLang="ko-KR" dirty="0">
                <a:latin typeface="+mn-lt"/>
                <a:cs typeface="Times New Roman" panose="02020603050405020304" pitchFamily="18" charset="0"/>
              </a:rPr>
              <a:t> Scanner</a:t>
            </a:r>
            <a:r>
              <a:rPr lang="ko-KR" altLang="en-US" dirty="0" err="1">
                <a:latin typeface="+mn-lt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 클릭</a:t>
            </a: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Wi-Fi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화면으로 전환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Scanner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를 클릭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+mn-lt"/>
                <a:cs typeface="Times New Roman" panose="02020603050405020304" pitchFamily="18" charset="0"/>
              </a:rPr>
              <a:t>BLE </a:t>
            </a:r>
            <a:r>
              <a:rPr lang="ko-KR" altLang="en-US" dirty="0">
                <a:latin typeface="+mn-lt"/>
                <a:cs typeface="Times New Roman" panose="02020603050405020304" pitchFamily="18" charset="0"/>
              </a:rPr>
              <a:t>신호 수집 화면으로 전환</a:t>
            </a:r>
            <a:endParaRPr lang="en-US" altLang="ko-KR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8DEA1-A318-4914-A56C-05982C10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94" y="1780505"/>
            <a:ext cx="2798191" cy="233864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EC1D628-2D70-432F-A933-16C24701B9A4}"/>
              </a:ext>
            </a:extLst>
          </p:cNvPr>
          <p:cNvSpPr/>
          <p:nvPr/>
        </p:nvSpPr>
        <p:spPr>
          <a:xfrm>
            <a:off x="5076056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B28760-B3BB-438B-AA56-3CE2B10CDD4E}"/>
              </a:ext>
            </a:extLst>
          </p:cNvPr>
          <p:cNvSpPr/>
          <p:nvPr/>
        </p:nvSpPr>
        <p:spPr>
          <a:xfrm>
            <a:off x="4591716" y="168944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201F131-4523-4221-BAA0-5B33FE1ADA22}"/>
              </a:ext>
            </a:extLst>
          </p:cNvPr>
          <p:cNvSpPr/>
          <p:nvPr/>
        </p:nvSpPr>
        <p:spPr>
          <a:xfrm>
            <a:off x="4389874" y="19168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533E8B-B904-4206-B357-A28743E6D6CF}"/>
              </a:ext>
            </a:extLst>
          </p:cNvPr>
          <p:cNvSpPr/>
          <p:nvPr/>
        </p:nvSpPr>
        <p:spPr>
          <a:xfrm>
            <a:off x="5399350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473BAD-2AFA-45B2-A1C4-42B6BC558E29}"/>
              </a:ext>
            </a:extLst>
          </p:cNvPr>
          <p:cNvSpPr/>
          <p:nvPr/>
        </p:nvSpPr>
        <p:spPr>
          <a:xfrm>
            <a:off x="6378359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C4D5F0-8960-456C-8788-66EAA40FDD60}"/>
              </a:ext>
            </a:extLst>
          </p:cNvPr>
          <p:cNvSpPr/>
          <p:nvPr/>
        </p:nvSpPr>
        <p:spPr>
          <a:xfrm>
            <a:off x="7304124" y="276770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18F980-77CE-A043-BAD9-4BD07F38DFE8}"/>
              </a:ext>
            </a:extLst>
          </p:cNvPr>
          <p:cNvGrpSpPr/>
          <p:nvPr/>
        </p:nvGrpSpPr>
        <p:grpSpPr>
          <a:xfrm>
            <a:off x="957260" y="4267982"/>
            <a:ext cx="4624216" cy="2113345"/>
            <a:chOff x="525180" y="4145646"/>
            <a:chExt cx="5994736" cy="26980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491ED-330A-4ADE-ACCC-546F6BE64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94" t="38246"/>
            <a:stretch/>
          </p:blipFill>
          <p:spPr>
            <a:xfrm>
              <a:off x="525180" y="6036016"/>
              <a:ext cx="5570819" cy="80770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EF3C636-6FB9-E94E-89B3-6E40C9F93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180" y="4145646"/>
              <a:ext cx="5994736" cy="1933786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7E568CDA-FD7B-8142-B03D-781212574457}"/>
              </a:ext>
            </a:extLst>
          </p:cNvPr>
          <p:cNvSpPr/>
          <p:nvPr/>
        </p:nvSpPr>
        <p:spPr>
          <a:xfrm>
            <a:off x="957260" y="580272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DD256C5-0D82-9346-963A-51F174487F49}"/>
              </a:ext>
            </a:extLst>
          </p:cNvPr>
          <p:cNvSpPr/>
          <p:nvPr/>
        </p:nvSpPr>
        <p:spPr>
          <a:xfrm>
            <a:off x="957260" y="5200232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BDD1FE-8D47-E746-8156-92B6351DD9E2}"/>
              </a:ext>
            </a:extLst>
          </p:cNvPr>
          <p:cNvSpPr/>
          <p:nvPr/>
        </p:nvSpPr>
        <p:spPr>
          <a:xfrm>
            <a:off x="957260" y="448202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43982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조건문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if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if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문은 조건이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true, false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인지에 따라서 어떤 작업을 할 것인지를 결정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5" y="2425737"/>
            <a:ext cx="8026693" cy="34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2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조건문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switch()~case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switch( )~case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문은 여러 가지 경우에 따라 어떤 작업을 할 것인지를 결정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0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4" y="2442017"/>
            <a:ext cx="7987897" cy="3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28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변수와 데이터 형식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if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/ switch()~case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0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8" y="1969894"/>
            <a:ext cx="6359504" cy="4623554"/>
          </a:xfrm>
          <a:prstGeom prst="rect">
            <a:avLst/>
          </a:prstGeom>
        </p:spPr>
      </p:pic>
      <p:pic>
        <p:nvPicPr>
          <p:cNvPr id="3" name="Picture 2" descr="스크린샷 2019-02-03 오후 11.0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1" y="4785299"/>
            <a:ext cx="6431124" cy="18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1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배열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배열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데이터를 한 변수에 저장하는 데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배열을 선언하면서 바로 값을 대입할 수도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09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1" b="57682"/>
          <a:stretch/>
        </p:blipFill>
        <p:spPr>
          <a:xfrm>
            <a:off x="848311" y="2275523"/>
            <a:ext cx="2684737" cy="1143302"/>
          </a:xfrm>
          <a:prstGeom prst="rect">
            <a:avLst/>
          </a:prstGeom>
        </p:spPr>
      </p:pic>
      <p:pic>
        <p:nvPicPr>
          <p:cNvPr id="6" name="Picture 5" descr="스크린샷 2019-02-03 오후 11.1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8" y="3493707"/>
            <a:ext cx="8059256" cy="1319958"/>
          </a:xfrm>
          <a:prstGeom prst="rect">
            <a:avLst/>
          </a:prstGeom>
        </p:spPr>
      </p:pic>
      <p:pic>
        <p:nvPicPr>
          <p:cNvPr id="7" name="Picture 6" descr="스크린샷 2019-02-03 오후 11.12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7" y="5703280"/>
            <a:ext cx="8059257" cy="7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배열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배열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 descr="스크린샷 2019-02-03 오후 11.09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8" r="292" b="11885"/>
          <a:stretch/>
        </p:blipFill>
        <p:spPr>
          <a:xfrm>
            <a:off x="553564" y="1949920"/>
            <a:ext cx="2588731" cy="2380591"/>
          </a:xfrm>
          <a:prstGeom prst="rect">
            <a:avLst/>
          </a:prstGeom>
        </p:spPr>
      </p:pic>
      <p:pic>
        <p:nvPicPr>
          <p:cNvPr id="3" name="Picture 2" descr="스크린샷 2019-02-03 오후 11.1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" y="4522935"/>
            <a:ext cx="8277019" cy="1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5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반복문</a:t>
            </a:r>
            <a:r>
              <a:rPr lang="en-US" altLang="ko-KR" sz="2400" dirty="0"/>
              <a:t>[1/3]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for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배열을 지원하는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for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2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6" y="1852995"/>
            <a:ext cx="8287196" cy="1377496"/>
          </a:xfrm>
          <a:prstGeom prst="rect">
            <a:avLst/>
          </a:prstGeom>
        </p:spPr>
      </p:pic>
      <p:pic>
        <p:nvPicPr>
          <p:cNvPr id="5" name="Picture 4" descr="스크린샷 2019-02-03 오후 11.2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7" y="3826471"/>
            <a:ext cx="8319757" cy="14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2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반복문</a:t>
            </a:r>
            <a:r>
              <a:rPr lang="en-US" altLang="ko-KR" sz="2400" dirty="0"/>
              <a:t>[2/3]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while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2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" y="1865694"/>
            <a:ext cx="8368601" cy="13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반복문</a:t>
            </a:r>
            <a:r>
              <a:rPr lang="en-US" altLang="ko-KR" sz="2400" dirty="0"/>
              <a:t>[3/3]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for, while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2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5" y="1871322"/>
            <a:ext cx="6495885" cy="48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49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3 오후 11.26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8" y="1899224"/>
            <a:ext cx="7424285" cy="479464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메소드와</a:t>
            </a:r>
            <a:r>
              <a:rPr lang="ko-KR" altLang="en-US" sz="2400" dirty="0"/>
              <a:t> 전역변수</a:t>
            </a:r>
            <a:r>
              <a:rPr lang="en-US" altLang="ko-KR" sz="2400" dirty="0"/>
              <a:t>, </a:t>
            </a:r>
            <a:r>
              <a:rPr lang="ko-KR" altLang="en-US" sz="2400" dirty="0"/>
              <a:t>지역변수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전역변수과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지역변수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0191" y="5549026"/>
            <a:ext cx="4639771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전역변수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(Global variable)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모든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메소드에서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지역변수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(Local variable) :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내부에서만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536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예외 처리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try~catch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프로그램 실행 중에 발생하는 오류를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try~catch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문을 통해 처리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3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4" y="2330221"/>
            <a:ext cx="7717348" cy="39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B49B3-6901-4294-9653-742B8621E0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모바일 폰 센서 정보 수집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DDE6FC-4036-4DB1-B27C-F56B3F888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665" y="3818467"/>
            <a:ext cx="5896124" cy="2084312"/>
          </a:xfrm>
        </p:spPr>
        <p:txBody>
          <a:bodyPr/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66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예외 처리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pic>
        <p:nvPicPr>
          <p:cNvPr id="3" name="Picture 2" descr="스크린샷 2019-02-03 오후 11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1226285"/>
            <a:ext cx="8547696" cy="5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6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기본 문법 ▶</a:t>
            </a:r>
            <a:r>
              <a:rPr lang="ko-KR" altLang="en-US" sz="2400" dirty="0"/>
              <a:t> 연산자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주로 사용되는 연산자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3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5" y="1829326"/>
            <a:ext cx="7863881" cy="45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1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클래스 정의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</a:t>
            </a:r>
            <a:r>
              <a:rPr lang="en-US" altLang="ko-KR" sz="2400" dirty="0"/>
              <a:t>[1/3]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(class)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는 변수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필드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구성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3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" y="1827103"/>
            <a:ext cx="6414125" cy="45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클래스 정의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</a:t>
            </a:r>
            <a:r>
              <a:rPr lang="en-US" altLang="ko-KR" sz="2400" dirty="0"/>
              <a:t>[2/3]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3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" y="1855932"/>
            <a:ext cx="4904510" cy="48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82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클래스 정의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</a:t>
            </a:r>
            <a:r>
              <a:rPr lang="en-US" altLang="ko-KR" sz="2400" dirty="0"/>
              <a:t>[3/3]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인스턴스로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3 오후 11.4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4" y="1842448"/>
            <a:ext cx="5107375" cy="48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99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생성자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생성자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 추가 및 내용 수정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3 오후 11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9" y="1850620"/>
            <a:ext cx="5678242" cy="2316497"/>
          </a:xfrm>
          <a:prstGeom prst="rect">
            <a:avLst/>
          </a:prstGeom>
        </p:spPr>
      </p:pic>
      <p:pic>
        <p:nvPicPr>
          <p:cNvPr id="5" name="Picture 4" descr="스크린샷 2019-02-03 오후 11.4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55" y="4322142"/>
            <a:ext cx="5640143" cy="19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16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9-02-03 오후 11.4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6" y="1823373"/>
            <a:ext cx="6727410" cy="4630701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오버로딩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오버로딩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(Overloading)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2573" y="3342386"/>
            <a:ext cx="4232201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클래스 내에서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이름이 같아도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파라미터의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개수나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데이터형만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다르면 여러 개의 선언이 가능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3 오후 11.4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2" y="1814982"/>
            <a:ext cx="6678567" cy="4808568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ko-KR" altLang="en-US" sz="2000" dirty="0"/>
              <a:t>정적 필드</a:t>
            </a:r>
            <a:r>
              <a:rPr lang="en-US" altLang="ko-KR" sz="2000" dirty="0"/>
              <a:t>, </a:t>
            </a:r>
            <a:r>
              <a:rPr lang="ko-KR" altLang="en-US" sz="2000" dirty="0"/>
              <a:t>정적 </a:t>
            </a:r>
            <a:r>
              <a:rPr lang="ko-KR" altLang="en-US" sz="2000" dirty="0" err="1"/>
              <a:t>메소드</a:t>
            </a:r>
            <a:r>
              <a:rPr lang="en-US" altLang="ko-KR" sz="2000" dirty="0"/>
              <a:t>, </a:t>
            </a:r>
            <a:r>
              <a:rPr lang="ko-KR" altLang="en-US" sz="2000" dirty="0"/>
              <a:t>상수 필드</a:t>
            </a:r>
            <a:r>
              <a:rPr lang="en-US" altLang="ko-KR" sz="2000" dirty="0"/>
              <a:t>[1/2]</a:t>
            </a:r>
            <a:r>
              <a:rPr lang="ko-KR" altLang="en-US" sz="20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정적 필드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정적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상수 필드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046" y="4497436"/>
            <a:ext cx="5588954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정적 필드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(static field)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클래스 자체에서 사용되는 변수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정적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(static method) :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앞에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static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붙여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인스턴스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없이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클래스명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()”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호출해서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상수 필드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정적 필드에 초기값을 입력하고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final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을 앞에 붙임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86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9-02-03 오후 11.4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7" y="1879120"/>
            <a:ext cx="7310315" cy="4746322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ko-KR" altLang="en-US" sz="2000" dirty="0"/>
              <a:t>정적 필드</a:t>
            </a:r>
            <a:r>
              <a:rPr lang="en-US" altLang="ko-KR" sz="2000" dirty="0"/>
              <a:t>, </a:t>
            </a:r>
            <a:r>
              <a:rPr lang="ko-KR" altLang="en-US" sz="2000" dirty="0"/>
              <a:t>정적 </a:t>
            </a:r>
            <a:r>
              <a:rPr lang="ko-KR" altLang="en-US" sz="2000" dirty="0" err="1"/>
              <a:t>메소드</a:t>
            </a:r>
            <a:r>
              <a:rPr lang="en-US" altLang="ko-KR" sz="2000" dirty="0"/>
              <a:t>, </a:t>
            </a:r>
            <a:r>
              <a:rPr lang="ko-KR" altLang="en-US" sz="2000" dirty="0"/>
              <a:t>상수 필드</a:t>
            </a:r>
            <a:r>
              <a:rPr lang="en-US" altLang="ko-KR" sz="2000" dirty="0"/>
              <a:t>[2/2]</a:t>
            </a:r>
            <a:r>
              <a:rPr lang="ko-KR" altLang="en-US" sz="20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정적 구성 요소 추가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795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9-02-03 오후 11.46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3" y="2214096"/>
            <a:ext cx="5589888" cy="4395467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클래스 상속과 메소드 오버라이딩</a:t>
            </a:r>
            <a:r>
              <a:rPr lang="en-US" altLang="ko-KR" sz="2400" dirty="0"/>
              <a:t>[1/3]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클래스의 상속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(inheritance)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기존 클래스를 그대로 물려받으면서 필요한 필드나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추가로 정의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9694" y="2815146"/>
            <a:ext cx="2659769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수퍼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클래스 또는 부모 클래스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8700" y="5293212"/>
            <a:ext cx="2507340" cy="307777"/>
          </a:xfrm>
          <a:prstGeom prst="rect">
            <a:avLst/>
          </a:prstGeom>
          <a:solidFill>
            <a:srgbClr val="FEB9F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서브 클래스 또는 자식 클래스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 구현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행동 선택 화면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ko-KR" altLang="en-US" dirty="0">
                <a:latin typeface="+mj-lt"/>
              </a:rPr>
              <a:t>측정 행동 선택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WALK: </a:t>
            </a:r>
            <a:r>
              <a:rPr lang="ko-KR" altLang="en-US" dirty="0">
                <a:latin typeface="+mj-lt"/>
              </a:rPr>
              <a:t>걷기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RUN: </a:t>
            </a:r>
            <a:r>
              <a:rPr lang="ko-KR" altLang="en-US" dirty="0">
                <a:latin typeface="+mj-lt"/>
              </a:rPr>
              <a:t>달리기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SIT DOWN: </a:t>
            </a:r>
            <a:r>
              <a:rPr lang="ko-KR" altLang="en-US" dirty="0">
                <a:latin typeface="+mj-lt"/>
              </a:rPr>
              <a:t>앉기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STAND UP: </a:t>
            </a:r>
            <a:r>
              <a:rPr lang="ko-KR" altLang="en-US" dirty="0">
                <a:latin typeface="+mj-lt"/>
              </a:rPr>
              <a:t>서기</a:t>
            </a:r>
            <a:endParaRPr lang="en-US" altLang="ko-KR" dirty="0">
              <a:latin typeface="+mj-lt"/>
            </a:endParaRPr>
          </a:p>
          <a:p>
            <a:pPr lvl="2"/>
            <a:r>
              <a:rPr lang="en-US" altLang="ko-KR" dirty="0">
                <a:latin typeface="+mj-lt"/>
              </a:rPr>
              <a:t>PUT: </a:t>
            </a:r>
            <a:r>
              <a:rPr lang="ko-KR" altLang="en-US" dirty="0">
                <a:latin typeface="+mj-lt"/>
              </a:rPr>
              <a:t>스마트폰 내려놓기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/>
              <a:t>행동 선택 시</a:t>
            </a:r>
            <a:r>
              <a:rPr lang="en-US" altLang="ko-KR" dirty="0"/>
              <a:t>,</a:t>
            </a:r>
            <a:r>
              <a:rPr lang="ko-KR" altLang="en-US" dirty="0"/>
              <a:t> 상태 선택 화면으로 전환</a:t>
            </a:r>
            <a:endParaRPr lang="en-US" altLang="ko-KR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FFA9B-C743-4450-9038-141D38F5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74" y="2197101"/>
            <a:ext cx="3109584" cy="20636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319425" y="3414304"/>
            <a:ext cx="3180783" cy="846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643793" y="2067479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CB888C-F60A-4D38-B426-A091F7ED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653136"/>
            <a:ext cx="6223387" cy="151295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7EB3187-E4F9-6B49-A166-D7AC4AFEC429}"/>
              </a:ext>
            </a:extLst>
          </p:cNvPr>
          <p:cNvSpPr/>
          <p:nvPr/>
        </p:nvSpPr>
        <p:spPr>
          <a:xfrm>
            <a:off x="5137299" y="3414304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FB404B-C153-AD4E-8177-B139765F2EA7}"/>
              </a:ext>
            </a:extLst>
          </p:cNvPr>
          <p:cNvSpPr/>
          <p:nvPr/>
        </p:nvSpPr>
        <p:spPr>
          <a:xfrm>
            <a:off x="2496467" y="1315985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94748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클래스 상속과 메소드 오버라이딩</a:t>
            </a:r>
            <a:r>
              <a:rPr lang="en-US" altLang="ko-KR" sz="2400" dirty="0"/>
              <a:t>[2/3]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승용차 클래스를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코드로 변경한 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1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7" y="1858307"/>
            <a:ext cx="7831318" cy="45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클래스 상속과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오버라이딩</a:t>
            </a:r>
            <a:r>
              <a:rPr lang="en-US" altLang="ko-KR" sz="2400" dirty="0"/>
              <a:t>[3/3]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서브 클래스를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코드로 변경한 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20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6" y="1850718"/>
            <a:ext cx="7847600" cy="32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9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4 오전 12.2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6" y="1681809"/>
            <a:ext cx="6398533" cy="501339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추상 클래스와 추상 </a:t>
            </a:r>
            <a:r>
              <a:rPr lang="ko-KR" altLang="en-US" sz="2400" dirty="0" err="1"/>
              <a:t>메소드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서브 클래스를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코드로 변경한 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3121" y="1738642"/>
            <a:ext cx="3171784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추상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(abstract)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클래스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인스턴스화를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금지하는 클래스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앞에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abstract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써서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추상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본체가 없는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앞에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abstract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써서 사용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추상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메소드를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포함하는 클래스는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추상 클래스로 지정해야 함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884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추상 클래스와 추상 </a:t>
            </a:r>
            <a:r>
              <a:rPr lang="ko-KR" altLang="en-US" sz="2400" dirty="0" err="1"/>
              <a:t>메소드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추상 클래스의 상속 개념도를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코드로 변경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 descr="스크린샷 2019-02-04 오전 12.2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" y="1844817"/>
            <a:ext cx="5650054" cy="1320106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2.2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6" y="3236727"/>
            <a:ext cx="5633338" cy="1714167"/>
          </a:xfrm>
          <a:prstGeom prst="rect">
            <a:avLst/>
          </a:prstGeom>
        </p:spPr>
      </p:pic>
      <p:pic>
        <p:nvPicPr>
          <p:cNvPr id="8" name="Picture 7" descr="스크린샷 2019-02-04 오전 12.22.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1"/>
          <a:stretch/>
        </p:blipFill>
        <p:spPr>
          <a:xfrm>
            <a:off x="3126014" y="2465671"/>
            <a:ext cx="5838891" cy="1798817"/>
          </a:xfrm>
          <a:prstGeom prst="rect">
            <a:avLst/>
          </a:prstGeom>
        </p:spPr>
      </p:pic>
      <p:pic>
        <p:nvPicPr>
          <p:cNvPr id="9" name="Picture 8" descr="스크린샷 2019-02-04 오전 12.23.2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3219"/>
          <a:stretch/>
        </p:blipFill>
        <p:spPr>
          <a:xfrm>
            <a:off x="3126015" y="4509364"/>
            <a:ext cx="5855170" cy="23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2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클래스 변수의 </a:t>
            </a:r>
            <a:r>
              <a:rPr lang="ko-KR" altLang="en-US" sz="2400" dirty="0" err="1"/>
              <a:t>다형성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다형성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(polymorphism)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서브 클래스에서 생성한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인스턴스도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 변수에 대입할 수 있는 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2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2" y="2328056"/>
            <a:ext cx="8286341" cy="39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3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인터페이스와 다중 상속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인터페이스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(Interface)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키워드 대신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interface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키워드를 사용해서 정의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내부에는 추상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선언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클래스에서 인터페이스를 받아서 완성할 때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implements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키워드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다중 상속을 지원하지 않지만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인터페이스를 사용해서 다중 상속과 비슷하게 작성할 수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075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스크린샷 2019-02-04 오전 12.2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" y="1855745"/>
            <a:ext cx="5705267" cy="3405987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인터페이스와 다중 상속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인터페이스와 다중 상속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2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20" y="3582118"/>
            <a:ext cx="5737830" cy="30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3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클래스의 상속 ▶</a:t>
            </a:r>
            <a:r>
              <a:rPr lang="ko-KR" altLang="en-US" sz="2400" dirty="0"/>
              <a:t> 익명 내부 클래스 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익명 내부 클래스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(Anonymous inner class)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번만 사용하고 버려지는 클래스에 사용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8" y="2246657"/>
            <a:ext cx="6493241" cy="44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8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 ▶</a:t>
            </a:r>
            <a:r>
              <a:rPr lang="ko-KR" altLang="en-US" sz="2400" dirty="0"/>
              <a:t> 패키지 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패키지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(Package)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클래스와 인터페이스가 많아지면 관리가 어려워 패키지 단위로 묶어서 관리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[New]-[Package]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생성한 클래스가 포함될 패키지는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*.java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맨 첫 행에 지정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 descr="스크린샷 2019-02-04 오전 12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8" y="3009410"/>
            <a:ext cx="4495847" cy="2859156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2.2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5" y="5909721"/>
            <a:ext cx="7632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8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제네릭스</a:t>
            </a:r>
            <a:r>
              <a:rPr lang="ko-KR" altLang="en-US" sz="2400" dirty="0"/>
              <a:t> 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제네릭스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(Generics)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데이터 형식의 안전성을 보장하는 데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&lt;String&gt;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뿐 아니라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&lt;Integer&gt;, &lt;Double&gt;,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사용자가 정의한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클래스형에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 flipH="1">
            <a:off x="4494043" y="4189046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 descr="스크린샷 2019-02-04 오전 12.3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3" y="2638020"/>
            <a:ext cx="7632700" cy="1536700"/>
          </a:xfrm>
          <a:prstGeom prst="rect">
            <a:avLst/>
          </a:prstGeom>
        </p:spPr>
      </p:pic>
      <p:pic>
        <p:nvPicPr>
          <p:cNvPr id="3" name="Picture 2" descr="스크린샷 2019-02-04 오전 12.3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5" y="4705595"/>
            <a:ext cx="758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1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4C37-50E2-430E-8B5C-9E38B571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3743C-6913-4883-A985-F977D500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상태 선택 화면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측정 시 스마트폰 상태 선택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POCKET : </a:t>
            </a:r>
            <a:r>
              <a:rPr lang="ko-KR" altLang="en-US" dirty="0">
                <a:latin typeface="+mn-lt"/>
              </a:rPr>
              <a:t>주머니에 넣고 있는 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HAND : </a:t>
            </a:r>
            <a:r>
              <a:rPr lang="ko-KR" altLang="en-US" dirty="0">
                <a:latin typeface="+mn-lt"/>
              </a:rPr>
              <a:t>손에 쥐고 있는 중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USE : </a:t>
            </a:r>
            <a:r>
              <a:rPr lang="ko-KR" altLang="en-US" dirty="0">
                <a:latin typeface="+mn-lt"/>
              </a:rPr>
              <a:t>사용 중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실험 정보 입력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Case : </a:t>
            </a:r>
            <a:r>
              <a:rPr lang="ko-KR" altLang="en-US" dirty="0">
                <a:latin typeface="+mn-lt"/>
              </a:rPr>
              <a:t>실험 케이스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Count : 1</a:t>
            </a:r>
            <a:r>
              <a:rPr lang="ko-KR" altLang="en-US" dirty="0">
                <a:latin typeface="+mn-lt"/>
              </a:rPr>
              <a:t>회당 측정 횟수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Delay : </a:t>
            </a:r>
            <a:r>
              <a:rPr lang="ko-KR" altLang="en-US" dirty="0">
                <a:latin typeface="+mn-lt"/>
              </a:rPr>
              <a:t>딜레이 시간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데이터 입력 후 </a:t>
            </a:r>
            <a:r>
              <a:rPr lang="en-US" altLang="ko-KR" dirty="0">
                <a:latin typeface="+mn-lt"/>
              </a:rPr>
              <a:t>OK </a:t>
            </a:r>
            <a:r>
              <a:rPr lang="ko-KR" altLang="en-US" dirty="0">
                <a:latin typeface="+mn-lt"/>
              </a:rPr>
              <a:t>버튼 클릭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입력한 데이터와 함께 센서 측정 화면으로 전환</a:t>
            </a:r>
            <a:endParaRPr lang="en-US" altLang="ko-KR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2E1C5-FAA4-479B-ADA1-C05D17FEC330}"/>
              </a:ext>
            </a:extLst>
          </p:cNvPr>
          <p:cNvSpPr/>
          <p:nvPr/>
        </p:nvSpPr>
        <p:spPr>
          <a:xfrm>
            <a:off x="638208" y="2054038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5B6EC8-42E2-4629-A6D3-F387F7C4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29" y="2750475"/>
            <a:ext cx="2951628" cy="25147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7ABA2D-1EF2-41EE-8065-63E54E9E3846}"/>
              </a:ext>
            </a:extLst>
          </p:cNvPr>
          <p:cNvSpPr/>
          <p:nvPr/>
        </p:nvSpPr>
        <p:spPr>
          <a:xfrm>
            <a:off x="5644940" y="4370911"/>
            <a:ext cx="3180783" cy="445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C2A9F1-532C-42B5-A38A-C658A7B46945}"/>
              </a:ext>
            </a:extLst>
          </p:cNvPr>
          <p:cNvSpPr/>
          <p:nvPr/>
        </p:nvSpPr>
        <p:spPr>
          <a:xfrm>
            <a:off x="318278" y="2773457"/>
            <a:ext cx="19943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32F837F-B043-B742-A812-8EAFEE291637}"/>
              </a:ext>
            </a:extLst>
          </p:cNvPr>
          <p:cNvSpPr/>
          <p:nvPr/>
        </p:nvSpPr>
        <p:spPr>
          <a:xfrm>
            <a:off x="2483768" y="242088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F408A2-E2B1-EF4F-BEDA-204C235C3988}"/>
              </a:ext>
            </a:extLst>
          </p:cNvPr>
          <p:cNvSpPr/>
          <p:nvPr/>
        </p:nvSpPr>
        <p:spPr>
          <a:xfrm>
            <a:off x="5444611" y="4370911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1B5325-3496-6B4A-A6A2-E6BDBAA31E44}"/>
              </a:ext>
            </a:extLst>
          </p:cNvPr>
          <p:cNvSpPr/>
          <p:nvPr/>
        </p:nvSpPr>
        <p:spPr>
          <a:xfrm>
            <a:off x="5644940" y="3906987"/>
            <a:ext cx="3180783" cy="445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E4C78F-6335-F54E-A05E-48F9590A0292}"/>
              </a:ext>
            </a:extLst>
          </p:cNvPr>
          <p:cNvSpPr/>
          <p:nvPr/>
        </p:nvSpPr>
        <p:spPr>
          <a:xfrm>
            <a:off x="5444611" y="385319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BB79D7-016B-E64F-9E11-B0C03852288A}"/>
              </a:ext>
            </a:extLst>
          </p:cNvPr>
          <p:cNvSpPr/>
          <p:nvPr/>
        </p:nvSpPr>
        <p:spPr>
          <a:xfrm>
            <a:off x="3635896" y="134076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48991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 ▶</a:t>
            </a:r>
            <a:r>
              <a:rPr lang="ko-KR" altLang="en-US" sz="2400" dirty="0"/>
              <a:t> 데이터 변환 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데이터 변환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데이터형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변환을 위해 캐스팅 연산자 대신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제공하는 클래스의 정적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3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" y="2644238"/>
            <a:ext cx="7607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8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 ▶</a:t>
            </a:r>
            <a:r>
              <a:rPr lang="ko-KR" altLang="en-US" sz="2400" dirty="0"/>
              <a:t> 문자열 비교 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문자열 비교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문자열을 비교하려면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String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equals(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3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6" y="2287017"/>
            <a:ext cx="7645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6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 ▶</a:t>
            </a:r>
            <a:r>
              <a:rPr lang="ko-KR" altLang="en-US" sz="2400" dirty="0"/>
              <a:t> 날짜 형식  </a:t>
            </a:r>
            <a:endParaRPr lang="ko-KR" altLang="en-US" sz="1800" dirty="0"/>
          </a:p>
        </p:txBody>
      </p:sp>
      <p:sp>
        <p:nvSpPr>
          <p:cNvPr id="10" name="내용 개체 틀 2"/>
          <p:cNvSpPr>
            <a:spLocks noGrp="1"/>
          </p:cNvSpPr>
          <p:nvPr>
            <p:ph idx="4294967295"/>
          </p:nvPr>
        </p:nvSpPr>
        <p:spPr>
          <a:xfrm>
            <a:off x="56282" y="135259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날짜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날짜를 표현하기 위해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DateFormat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SimpleDateFormat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사용하면 “연월일”이나 “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시분초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” 같은 표현이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32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5" y="2717725"/>
            <a:ext cx="7607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1631-C0BB-4CBE-A396-59A79654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상태 선택 기능 구현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(cont’d)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B99F2-9251-4103-BD69-3450AA85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980728"/>
            <a:ext cx="3974002" cy="54006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UI </a:t>
            </a:r>
            <a:r>
              <a:rPr lang="ko-KR" altLang="en-US" dirty="0">
                <a:latin typeface="+mn-lt"/>
              </a:rPr>
              <a:t>화면 구성 </a:t>
            </a:r>
            <a:r>
              <a:rPr lang="en-US" altLang="ko-KR" dirty="0">
                <a:latin typeface="+mn-lt"/>
              </a:rPr>
              <a:t>(cont’d)</a:t>
            </a:r>
          </a:p>
          <a:p>
            <a:pPr lvl="1"/>
            <a:r>
              <a:rPr lang="en-US" altLang="ko-KR" dirty="0">
                <a:latin typeface="+mn-lt"/>
              </a:rPr>
              <a:t>UI </a:t>
            </a:r>
            <a:r>
              <a:rPr lang="ko-KR" altLang="en-US" dirty="0">
                <a:latin typeface="+mn-lt"/>
              </a:rPr>
              <a:t>변수 선언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상태 버튼 </a:t>
            </a:r>
            <a:r>
              <a:rPr lang="en-US" altLang="ko-KR" dirty="0">
                <a:latin typeface="+mn-lt"/>
              </a:rPr>
              <a:t>&amp; OK </a:t>
            </a:r>
            <a:r>
              <a:rPr lang="ko-KR" altLang="en-US" dirty="0">
                <a:latin typeface="+mn-lt"/>
              </a:rPr>
              <a:t>버튼 변수 선언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실험 케이스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측정 횟수</a:t>
            </a:r>
            <a:r>
              <a:rPr lang="en-US" altLang="ko-KR" dirty="0">
                <a:latin typeface="+mn-lt"/>
              </a:rPr>
              <a:t>, Delay</a:t>
            </a:r>
            <a:r>
              <a:rPr lang="ko-KR" altLang="en-US" dirty="0">
                <a:latin typeface="+mn-lt"/>
              </a:rPr>
              <a:t> 입력 변수 선언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화면 구성요소 생성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 err="1">
                <a:latin typeface="+mn-lt"/>
              </a:rPr>
              <a:t>OnCreate</a:t>
            </a:r>
            <a:r>
              <a:rPr lang="en-US" altLang="ko-KR" dirty="0">
                <a:latin typeface="+mn-lt"/>
              </a:rPr>
              <a:t>() </a:t>
            </a:r>
            <a:r>
              <a:rPr lang="ko-KR" altLang="en-US" dirty="0">
                <a:latin typeface="+mn-lt"/>
              </a:rPr>
              <a:t>함수에서 수행 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/>
              <a:t>화면 구성 요소 변수들과 레이아웃 매칭</a:t>
            </a:r>
            <a:endParaRPr lang="en-US" altLang="ko-KR" dirty="0"/>
          </a:p>
          <a:p>
            <a:pPr lvl="2"/>
            <a:r>
              <a:rPr lang="ko-KR" altLang="en-US" dirty="0">
                <a:latin typeface="+mn-lt"/>
              </a:rPr>
              <a:t>버튼 변수들에 대한 </a:t>
            </a:r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객체 생성</a:t>
            </a:r>
            <a:endParaRPr lang="en-US" altLang="ko-KR" dirty="0">
              <a:latin typeface="+mn-lt"/>
            </a:endParaRPr>
          </a:p>
          <a:p>
            <a:pPr lvl="2"/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버튼의 동작을 수행할 </a:t>
            </a:r>
            <a:r>
              <a:rPr lang="en-US" altLang="ko-KR" dirty="0" err="1">
                <a:latin typeface="+mn-lt"/>
              </a:rPr>
              <a:t>OnClickListener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등록</a:t>
            </a:r>
            <a:endParaRPr lang="en-US" altLang="ko-KR" dirty="0"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F69B2F-0714-4AC4-97D0-2D2EF33D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992" y="4457639"/>
            <a:ext cx="4136231" cy="18430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A0137F-A8B9-504D-A0CA-E3120B68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991" y="2852936"/>
            <a:ext cx="2257425" cy="14430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D5D50C-B2B6-764E-A8EE-E795B0237200}"/>
              </a:ext>
            </a:extLst>
          </p:cNvPr>
          <p:cNvSpPr/>
          <p:nvPr/>
        </p:nvSpPr>
        <p:spPr>
          <a:xfrm>
            <a:off x="4810486" y="2797106"/>
            <a:ext cx="2444436" cy="485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65130B-BECD-F745-969E-14BC3829DE6E}"/>
              </a:ext>
            </a:extLst>
          </p:cNvPr>
          <p:cNvSpPr/>
          <p:nvPr/>
        </p:nvSpPr>
        <p:spPr>
          <a:xfrm>
            <a:off x="4810486" y="3515043"/>
            <a:ext cx="2444436" cy="763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FD93891-398E-6A40-B076-FE4B02257171}"/>
              </a:ext>
            </a:extLst>
          </p:cNvPr>
          <p:cNvSpPr/>
          <p:nvPr/>
        </p:nvSpPr>
        <p:spPr>
          <a:xfrm>
            <a:off x="7855475" y="536166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FF1834-ADF6-724E-BD98-C305BA7C488B}"/>
              </a:ext>
            </a:extLst>
          </p:cNvPr>
          <p:cNvSpPr/>
          <p:nvPr/>
        </p:nvSpPr>
        <p:spPr>
          <a:xfrm>
            <a:off x="4143626" y="1690077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709AE1-D399-B34C-B49B-0179D27EB1E6}"/>
              </a:ext>
            </a:extLst>
          </p:cNvPr>
          <p:cNvSpPr/>
          <p:nvPr/>
        </p:nvSpPr>
        <p:spPr>
          <a:xfrm>
            <a:off x="4143626" y="1957983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4DAA5A5-FB72-824B-B125-0FF32B383E1A}"/>
              </a:ext>
            </a:extLst>
          </p:cNvPr>
          <p:cNvSpPr/>
          <p:nvPr/>
        </p:nvSpPr>
        <p:spPr>
          <a:xfrm>
            <a:off x="3635896" y="3896789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3</a:t>
            </a:r>
            <a:endParaRPr kumimoji="1" lang="ko-Kore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CA71047-EFF4-564A-94A8-E22D4E272408}"/>
              </a:ext>
            </a:extLst>
          </p:cNvPr>
          <p:cNvSpPr/>
          <p:nvPr/>
        </p:nvSpPr>
        <p:spPr>
          <a:xfrm>
            <a:off x="4593621" y="2807390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/>
              <a:t>1</a:t>
            </a:r>
            <a:endParaRPr kumimoji="1" lang="ko-Kore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04AAE1-0EF3-3549-AF66-E7CAAA1F8223}"/>
              </a:ext>
            </a:extLst>
          </p:cNvPr>
          <p:cNvSpPr/>
          <p:nvPr/>
        </p:nvSpPr>
        <p:spPr>
          <a:xfrm>
            <a:off x="4593621" y="3528558"/>
            <a:ext cx="182126" cy="182126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/>
              <a:t>2</a:t>
            </a:r>
            <a:endParaRPr kumimoji="1" lang="ko-Kore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98C19A-CFE0-BE46-9DD6-16112990988B}"/>
              </a:ext>
            </a:extLst>
          </p:cNvPr>
          <p:cNvSpPr/>
          <p:nvPr/>
        </p:nvSpPr>
        <p:spPr>
          <a:xfrm>
            <a:off x="6972323" y="5578773"/>
            <a:ext cx="2019993" cy="756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7893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</TotalTime>
  <Words>3008</Words>
  <Application>Microsoft Office PowerPoint</Application>
  <PresentationFormat>화면 슬라이드 쇼(4:3)</PresentationFormat>
  <Paragraphs>779</Paragraphs>
  <Slides>82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HY견고딕</vt:lpstr>
      <vt:lpstr>HY헤드라인M</vt:lpstr>
      <vt:lpstr>굴림</vt:lpstr>
      <vt:lpstr>맑은 고딕</vt:lpstr>
      <vt:lpstr>Arial</vt:lpstr>
      <vt:lpstr>Times New Roman</vt:lpstr>
      <vt:lpstr>Verdana</vt:lpstr>
      <vt:lpstr>Wingdings</vt:lpstr>
      <vt:lpstr>기본페이지</vt:lpstr>
      <vt:lpstr>Standarddesign</vt:lpstr>
      <vt:lpstr>오픈소스전문프로젝트  03</vt:lpstr>
      <vt:lpstr>Report #02</vt:lpstr>
      <vt:lpstr>모바일 폰 센싱</vt:lpstr>
      <vt:lpstr>Contents</vt:lpstr>
      <vt:lpstr>측정 모드 선택 화면</vt:lpstr>
      <vt:lpstr>모바일 폰 센서 정보 수집</vt:lpstr>
      <vt:lpstr>행동 선택 기능 구현</vt:lpstr>
      <vt:lpstr>상태 선택 기능 구현</vt:lpstr>
      <vt:lpstr>상태 선택 기능 구현 (cont’d)</vt:lpstr>
      <vt:lpstr>상태 선택 기능 구현 (cont’d)</vt:lpstr>
      <vt:lpstr>상태 선택 기능 구현 (cont’d)</vt:lpstr>
      <vt:lpstr>센서 측정 기능 구현 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센서 측정 기능 구현 (cont’d)</vt:lpstr>
      <vt:lpstr>Wi-Fi 신호 정보 수집</vt:lpstr>
      <vt:lpstr>Wi-Fi 신호 수집 기능 구현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Wi-Fi 신호 수집 기능 구현 (cont’d)</vt:lpstr>
      <vt:lpstr>BLE 신호 정보 수집</vt:lpstr>
      <vt:lpstr>BLE 신호 수집 기능 구현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BLE 신호 수집 기능 구현 (cont’d)</vt:lpstr>
      <vt:lpstr>03. 안드로이드를 위한    Java 문법</vt:lpstr>
      <vt:lpstr>PowerPoint 프레젠테이션</vt:lpstr>
      <vt:lpstr>PowerPoint 프레젠테이션</vt:lpstr>
      <vt:lpstr>1. Java 개요 ▶ Java 특징[1/2] </vt:lpstr>
      <vt:lpstr>1. Java 개요 ▶ Java 특징[2/2] </vt:lpstr>
      <vt:lpstr>1. Java 개요 ▶ Java 프로그램 작성법[1/5] </vt:lpstr>
      <vt:lpstr>1. Java 개요 ▶ Java 프로그램 작성법[2/5] </vt:lpstr>
      <vt:lpstr>1. Java 개요 ▶ Java 프로그램 작성법[3/5] </vt:lpstr>
      <vt:lpstr>1. Java 개요 ▶ Java 프로그램 작성법[4/5] </vt:lpstr>
      <vt:lpstr>1. Java 개요 ▶ Java 프로그램 작성법[5/5] </vt:lpstr>
      <vt:lpstr>2. Java 기본 문법 ▶ 변수와 데이터 형식[1/2] </vt:lpstr>
      <vt:lpstr>2. Java 기본 문법 ▶ 변수와 데이터 형식[2/2] </vt:lpstr>
      <vt:lpstr>2. Java 기본 문법 ▶ 조건문[1/2] </vt:lpstr>
      <vt:lpstr>2. Java 기본 문법 ▶ 조건문[2/2] </vt:lpstr>
      <vt:lpstr>2. Java 기본 문법 ▶ 변수와 데이터 형식 </vt:lpstr>
      <vt:lpstr>2. Java 기본 문법 ▶ 배열[1/2] </vt:lpstr>
      <vt:lpstr>2. Java 기본 문법 ▶ 배열[2/2] </vt:lpstr>
      <vt:lpstr>2. Java 기본 문법 ▶ 반복문[1/3] </vt:lpstr>
      <vt:lpstr>2. Java 기본 문법 ▶ 반복문[2/3] </vt:lpstr>
      <vt:lpstr>2. Java 기본 문법 ▶ 반복문[3/3] </vt:lpstr>
      <vt:lpstr>2. Java 기본 문법 ▶ 메소드와 전역변수, 지역변수 </vt:lpstr>
      <vt:lpstr>2. Java 기본 문법 ▶ 예외 처리[1/2] </vt:lpstr>
      <vt:lpstr>2. Java 기본 문법 ▶ 예외 처리[2/2] </vt:lpstr>
      <vt:lpstr>2. Java 기본 문법 ▶ 연산자 </vt:lpstr>
      <vt:lpstr>3. 클래스와 인스턴스 ▶ 클래스 정의, 인스턴스 생성[1/3] </vt:lpstr>
      <vt:lpstr>3. 클래스와 인스턴스 ▶ 클래스 정의, 인스턴스 생성[2/3] </vt:lpstr>
      <vt:lpstr>3. 클래스와 인스턴스 ▶ 클래스 정의, 인스턴스 생성[3/3] </vt:lpstr>
      <vt:lpstr>3. 클래스와 인스턴스 ▶ 생성자 </vt:lpstr>
      <vt:lpstr>3. 클래스와 인스턴스 ▶ 메소드 오버로딩 </vt:lpstr>
      <vt:lpstr>3. 클래스와 인스턴스 ▶ 정적 필드, 정적 메소드, 상수 필드[1/2] </vt:lpstr>
      <vt:lpstr>3. 클래스와 인스턴스 ▶ 정적 필드, 정적 메소드, 상수 필드[2/2] </vt:lpstr>
      <vt:lpstr>4. 클래스의 상속 ▶ 클래스 상속과 메소드 오버라이딩[1/3] </vt:lpstr>
      <vt:lpstr>4. 클래스의 상속 ▶ 클래스 상속과 메소드 오버라이딩[2/3] </vt:lpstr>
      <vt:lpstr>4. 클래스의 상속 ▶ 클래스 상속과 메소드 오버라이딩[3/3] </vt:lpstr>
      <vt:lpstr>4. 클래스의 상속 ▶ 추상 클래스와 추상 메소드[1/2] </vt:lpstr>
      <vt:lpstr>4. 클래스의 상속 ▶ 추상 클래스와 추상 메소드[2/2] </vt:lpstr>
      <vt:lpstr>4. 클래스의 상속 ▶ 클래스 변수의 다형성 </vt:lpstr>
      <vt:lpstr>4. 클래스의 상속 ▶ 인터페이스와 다중 상속[1/2] </vt:lpstr>
      <vt:lpstr>4. 클래스의 상속 ▶ 인터페이스와 다중 상속[2/2] </vt:lpstr>
      <vt:lpstr>4. 클래스의 상속 ▶ 익명 내부 클래스  </vt:lpstr>
      <vt:lpstr>5. 추가로 알아둘 Java 문법 ▶ 패키지  </vt:lpstr>
      <vt:lpstr>5. 추가로 알아둘 Java 문법 ▶ 제네릭스  </vt:lpstr>
      <vt:lpstr>5. 추가로 알아둘 Java 문법 ▶ 데이터 변환  </vt:lpstr>
      <vt:lpstr>5. 추가로 알아둘 Java 문법 ▶ 문자열 비교  </vt:lpstr>
      <vt:lpstr>5. 추가로 알아둘 Java 문법 ▶ 날짜 형식  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CEWINTER</cp:lastModifiedBy>
  <cp:revision>324</cp:revision>
  <dcterms:created xsi:type="dcterms:W3CDTF">2007-05-16T01:38:22Z</dcterms:created>
  <dcterms:modified xsi:type="dcterms:W3CDTF">2020-04-07T14:26:47Z</dcterms:modified>
</cp:coreProperties>
</file>